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  <p:sldMasterId id="2147483690" r:id="rId5"/>
    <p:sldMasterId id="2147483702" r:id="rId6"/>
  </p:sldMasterIdLst>
  <p:notesMasterIdLst>
    <p:notesMasterId r:id="rId32"/>
  </p:notesMasterIdLst>
  <p:handoutMasterIdLst>
    <p:handoutMasterId r:id="rId33"/>
  </p:handoutMasterIdLst>
  <p:sldIdLst>
    <p:sldId id="546" r:id="rId7"/>
    <p:sldId id="547" r:id="rId8"/>
    <p:sldId id="548" r:id="rId9"/>
    <p:sldId id="549" r:id="rId10"/>
    <p:sldId id="550" r:id="rId11"/>
    <p:sldId id="551" r:id="rId12"/>
    <p:sldId id="552" r:id="rId13"/>
    <p:sldId id="553" r:id="rId14"/>
    <p:sldId id="554" r:id="rId15"/>
    <p:sldId id="555" r:id="rId16"/>
    <p:sldId id="556" r:id="rId17"/>
    <p:sldId id="559" r:id="rId18"/>
    <p:sldId id="560" r:id="rId19"/>
    <p:sldId id="561" r:id="rId20"/>
    <p:sldId id="562" r:id="rId21"/>
    <p:sldId id="563" r:id="rId22"/>
    <p:sldId id="564" r:id="rId23"/>
    <p:sldId id="565" r:id="rId24"/>
    <p:sldId id="566" r:id="rId25"/>
    <p:sldId id="567" r:id="rId26"/>
    <p:sldId id="568" r:id="rId27"/>
    <p:sldId id="569" r:id="rId28"/>
    <p:sldId id="570" r:id="rId29"/>
    <p:sldId id="571" r:id="rId30"/>
    <p:sldId id="572" r:id="rId3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53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75"/>
        <p:guide pos="38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2022/4/3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18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1" y="2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30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4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2" y="69224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59" y="69224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4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40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70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400165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482566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4862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359760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5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911760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42967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127920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18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1" y="2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40" y="214315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7" y="214315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0717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5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684058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41291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703903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010193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6801622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9755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3043130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1310391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572276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293326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4695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3736563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5071905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8826478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0706229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7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1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6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7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1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6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89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6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7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1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6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6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6" y="903290"/>
            <a:ext cx="4943474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1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18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1" y="2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7.gi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" Target="../slides/slide15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audio" Target="../media/audio1.wav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7.gi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" Target="../slides/slide15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714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28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28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2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85" y="6432552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3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3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6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36" y="765176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3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3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1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1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695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65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32106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1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1" y="981076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3079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693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62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138314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生产何种产品的决策分析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9"/>
          <p:cNvGrpSpPr>
            <a:grpSpLocks/>
          </p:cNvGrpSpPr>
          <p:nvPr/>
        </p:nvGrpSpPr>
        <p:grpSpPr bwMode="auto">
          <a:xfrm>
            <a:off x="2224295" y="3771774"/>
            <a:ext cx="3268368" cy="718889"/>
            <a:chOff x="632520" y="2543388"/>
            <a:chExt cx="8640960" cy="1152128"/>
          </a:xfrm>
          <a:solidFill>
            <a:schemeClr val="bg2"/>
          </a:solidFill>
        </p:grpSpPr>
        <p:sp>
          <p:nvSpPr>
            <p:cNvPr id="20" name="矩形 19"/>
            <p:cNvSpPr/>
            <p:nvPr/>
          </p:nvSpPr>
          <p:spPr>
            <a:xfrm>
              <a:off x="632520" y="2543388"/>
              <a:ext cx="8640960" cy="1152128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TextBox 7"/>
            <p:cNvSpPr txBox="1">
              <a:spLocks noChangeArrowheads="1"/>
            </p:cNvSpPr>
            <p:nvPr/>
          </p:nvSpPr>
          <p:spPr bwMode="auto">
            <a:xfrm>
              <a:off x="637573" y="2597808"/>
              <a:ext cx="8568951" cy="9618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2200" dirty="0">
                  <a:latin typeface="+mn-ea"/>
                  <a:ea typeface="+mn-ea"/>
                </a:rPr>
                <a:t>差量分析法</a:t>
              </a:r>
              <a:endParaRPr lang="zh-CN" sz="2200" dirty="0">
                <a:latin typeface="+mn-ea"/>
                <a:ea typeface="+mn-ea"/>
              </a:endParaRPr>
            </a:p>
          </p:txBody>
        </p:sp>
      </p:grpSp>
      <p:grpSp>
        <p:nvGrpSpPr>
          <p:cNvPr id="27" name="组合 79"/>
          <p:cNvGrpSpPr>
            <a:grpSpLocks/>
          </p:cNvGrpSpPr>
          <p:nvPr/>
        </p:nvGrpSpPr>
        <p:grpSpPr bwMode="auto">
          <a:xfrm>
            <a:off x="6456040" y="2636252"/>
            <a:ext cx="2521259" cy="2989932"/>
            <a:chOff x="2021334" y="3789040"/>
            <a:chExt cx="1873044" cy="2481692"/>
          </a:xfrm>
        </p:grpSpPr>
        <p:sp>
          <p:nvSpPr>
            <p:cNvPr id="28" name="Rectangle 2"/>
            <p:cNvSpPr>
              <a:spLocks noChangeArrowheads="1"/>
            </p:cNvSpPr>
            <p:nvPr/>
          </p:nvSpPr>
          <p:spPr bwMode="gray">
            <a:xfrm>
              <a:off x="2021334" y="4027843"/>
              <a:ext cx="1861567" cy="224288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9525">
              <a:miter lim="800000"/>
              <a:headEnd/>
              <a:tailEnd/>
            </a:ln>
            <a:scene3d>
              <a:camera prst="legacyObliqueBottomRight"/>
              <a:lightRig rig="legacyFlat1" dir="t"/>
            </a:scene3d>
            <a:sp3d extrusionH="227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29" name="Freeform 3"/>
            <p:cNvSpPr>
              <a:spLocks/>
            </p:cNvSpPr>
            <p:nvPr/>
          </p:nvSpPr>
          <p:spPr bwMode="gray">
            <a:xfrm>
              <a:off x="2092749" y="3789040"/>
              <a:ext cx="1728825" cy="489128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1069" y="0"/>
                </a:cxn>
                <a:cxn ang="0">
                  <a:pos x="1069" y="198"/>
                </a:cxn>
                <a:cxn ang="0">
                  <a:pos x="1055" y="270"/>
                </a:cxn>
                <a:cxn ang="0">
                  <a:pos x="987" y="302"/>
                </a:cxn>
                <a:cxn ang="0">
                  <a:pos x="0" y="307"/>
                </a:cxn>
                <a:cxn ang="0">
                  <a:pos x="0" y="89"/>
                </a:cxn>
                <a:cxn ang="0">
                  <a:pos x="21" y="18"/>
                </a:cxn>
                <a:cxn ang="0">
                  <a:pos x="83" y="0"/>
                </a:cxn>
              </a:cxnLst>
              <a:rect l="0" t="0" r="r" b="b"/>
              <a:pathLst>
                <a:path w="1071" h="307">
                  <a:moveTo>
                    <a:pt x="83" y="0"/>
                  </a:moveTo>
                  <a:lnTo>
                    <a:pt x="1069" y="0"/>
                  </a:lnTo>
                  <a:cubicBezTo>
                    <a:pt x="1069" y="0"/>
                    <a:pt x="1069" y="99"/>
                    <a:pt x="1069" y="198"/>
                  </a:cubicBezTo>
                  <a:cubicBezTo>
                    <a:pt x="1069" y="198"/>
                    <a:pt x="1071" y="248"/>
                    <a:pt x="1055" y="270"/>
                  </a:cubicBezTo>
                  <a:cubicBezTo>
                    <a:pt x="1043" y="288"/>
                    <a:pt x="1019" y="302"/>
                    <a:pt x="987" y="302"/>
                  </a:cubicBezTo>
                  <a:cubicBezTo>
                    <a:pt x="488" y="303"/>
                    <a:pt x="0" y="307"/>
                    <a:pt x="0" y="307"/>
                  </a:cubicBezTo>
                  <a:lnTo>
                    <a:pt x="0" y="89"/>
                  </a:lnTo>
                  <a:cubicBezTo>
                    <a:pt x="3" y="41"/>
                    <a:pt x="7" y="33"/>
                    <a:pt x="21" y="18"/>
                  </a:cubicBezTo>
                  <a:cubicBezTo>
                    <a:pt x="35" y="3"/>
                    <a:pt x="66" y="1"/>
                    <a:pt x="83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28999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30" name="Rectangle 4"/>
            <p:cNvSpPr>
              <a:spLocks noChangeArrowheads="1"/>
            </p:cNvSpPr>
            <p:nvPr/>
          </p:nvSpPr>
          <p:spPr bwMode="white">
            <a:xfrm>
              <a:off x="2032946" y="3821314"/>
              <a:ext cx="1788628" cy="43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注意</a:t>
              </a:r>
              <a:endParaRPr lang="zh-CN" sz="2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Rectangle 5"/>
            <p:cNvSpPr>
              <a:spLocks noChangeArrowheads="1"/>
            </p:cNvSpPr>
            <p:nvPr/>
          </p:nvSpPr>
          <p:spPr bwMode="white">
            <a:xfrm>
              <a:off x="2029065" y="4446487"/>
              <a:ext cx="1865313" cy="1673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rgbClr val="F8F8F8"/>
                  </a:solidFill>
                  <a:latin typeface="+mn-ea"/>
                  <a:ea typeface="+mn-ea"/>
                </a:rPr>
                <a:t>决策分析中固定成本总额属于无关成本，可不加考虑。</a:t>
              </a:r>
            </a:p>
            <a:p>
              <a:pPr>
                <a:lnSpc>
                  <a:spcPts val="3000"/>
                </a:lnSpc>
              </a:pPr>
              <a:r>
                <a:rPr lang="zh-CN" altLang="en-US" sz="1800" dirty="0">
                  <a:solidFill>
                    <a:srgbClr val="F8F8F8"/>
                  </a:solidFill>
                  <a:latin typeface="+mn-ea"/>
                  <a:ea typeface="+mn-ea"/>
                </a:rPr>
                <a:t>通过决策行为不能改变其数额。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2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407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08562" y="806475"/>
            <a:ext cx="5917882" cy="822325"/>
            <a:chOff x="11113" y="950913"/>
            <a:chExt cx="5445943" cy="822325"/>
          </a:xfrm>
        </p:grpSpPr>
        <p:pic>
          <p:nvPicPr>
            <p:cNvPr id="2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二、亏损产品停产或转产决策分析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911424" y="1628800"/>
            <a:ext cx="10297144" cy="630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甲公司产销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B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三种产品，其中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B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两种产品盈利，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产品亏损，相关资料见下表：</a:t>
            </a:r>
          </a:p>
        </p:txBody>
      </p:sp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74393"/>
              </p:ext>
            </p:extLst>
          </p:nvPr>
        </p:nvGraphicFramePr>
        <p:xfrm>
          <a:off x="911424" y="2459046"/>
          <a:ext cx="979088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5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7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9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95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A</a:t>
                      </a:r>
                      <a:r>
                        <a:rPr lang="zh-CN" altLang="en-US" dirty="0"/>
                        <a:t>产品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B</a:t>
                      </a:r>
                      <a:r>
                        <a:rPr lang="zh-CN" altLang="en-US" dirty="0"/>
                        <a:t>产品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</a:t>
                      </a:r>
                      <a:r>
                        <a:rPr lang="zh-CN" altLang="en-US" dirty="0"/>
                        <a:t>产品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合计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销售收入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7000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4500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19500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endParaRPr lang="en-US" altLang="zh-CN" b="1" dirty="0"/>
                    </a:p>
                    <a:p>
                      <a:pPr algn="ctr"/>
                      <a:endParaRPr lang="en-US" altLang="zh-CN" b="1" dirty="0"/>
                    </a:p>
                    <a:p>
                      <a:pPr algn="ctr"/>
                      <a:r>
                        <a:rPr lang="zh-CN" altLang="en-US" b="1" dirty="0"/>
                        <a:t>生产成本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直接材料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1400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900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3100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直接人工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700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2300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变动制造费用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700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1900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固定制造费用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1000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1100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3700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非生产</a:t>
                      </a:r>
                      <a:endParaRPr lang="en-US" altLang="zh-CN" b="1" dirty="0"/>
                    </a:p>
                    <a:p>
                      <a:pPr algn="ctr"/>
                      <a:r>
                        <a:rPr lang="zh-CN" altLang="en-US" b="1" dirty="0"/>
                        <a:t>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变动推销管理费用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1200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900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1100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3200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固定推销管理费用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1700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成本总额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6400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4600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4900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15900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利润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2400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-400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3600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10" name="组合 9">
            <a:extLst>
              <a:ext uri="{FF2B5EF4-FFF2-40B4-BE49-F238E27FC236}">
                <a16:creationId xmlns:a16="http://schemas.microsoft.com/office/drawing/2014/main" id="{23B61E53-45A5-4180-9778-DA1F8B58B1F9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1" name="矩形 2">
              <a:extLst>
                <a:ext uri="{FF2B5EF4-FFF2-40B4-BE49-F238E27FC236}">
                  <a16:creationId xmlns:a16="http://schemas.microsoft.com/office/drawing/2014/main" id="{51EDFA03-27E0-4CCC-9A17-FBF80A359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id="{6EB9D75F-1B37-4B12-81C6-90CA16404B54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9332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08562" y="806475"/>
            <a:ext cx="5917882" cy="822325"/>
            <a:chOff x="11113" y="950913"/>
            <a:chExt cx="5445943" cy="822325"/>
          </a:xfrm>
        </p:grpSpPr>
        <p:pic>
          <p:nvPicPr>
            <p:cNvPr id="2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二、亏损产品停产或转产决策分析</a:t>
              </a:r>
            </a:p>
          </p:txBody>
        </p:sp>
      </p:grp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592976"/>
              </p:ext>
            </p:extLst>
          </p:nvPr>
        </p:nvGraphicFramePr>
        <p:xfrm>
          <a:off x="1127448" y="1944669"/>
          <a:ext cx="979088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5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7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9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95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A</a:t>
                      </a:r>
                      <a:r>
                        <a:rPr lang="zh-CN" altLang="en-US" dirty="0"/>
                        <a:t>产品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B</a:t>
                      </a:r>
                      <a:r>
                        <a:rPr lang="zh-CN" altLang="en-US" dirty="0"/>
                        <a:t>产品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</a:t>
                      </a:r>
                      <a:r>
                        <a:rPr lang="zh-CN" altLang="en-US" dirty="0"/>
                        <a:t>产品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合计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销售收入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7000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4500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19500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endParaRPr lang="en-US" altLang="zh-CN" b="1" dirty="0"/>
                    </a:p>
                    <a:p>
                      <a:pPr algn="ctr"/>
                      <a:endParaRPr lang="en-US" altLang="zh-CN" b="1" dirty="0"/>
                    </a:p>
                    <a:p>
                      <a:pPr algn="ctr"/>
                      <a:r>
                        <a:rPr lang="zh-CN" altLang="en-US" b="1" dirty="0"/>
                        <a:t>生产成本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直接材料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1400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900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3100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直接人工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700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800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2300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变动制造费用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700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1900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固定制造费用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1000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1100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3700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非生产</a:t>
                      </a:r>
                      <a:endParaRPr lang="en-US" altLang="zh-CN" b="1" dirty="0"/>
                    </a:p>
                    <a:p>
                      <a:pPr algn="ctr"/>
                      <a:r>
                        <a:rPr lang="zh-CN" altLang="en-US" b="1" dirty="0"/>
                        <a:t>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变动推销管理费用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1200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900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1100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3200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固定推销管理费用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300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1700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成本总额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6400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4600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4900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15900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b="1" dirty="0"/>
                        <a:t>利润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1600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2400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accent1"/>
                          </a:solidFill>
                        </a:rPr>
                        <a:t>-400</a:t>
                      </a:r>
                      <a:endParaRPr lang="zh-CN" altLang="en-US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3600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3650974" y="5689085"/>
            <a:ext cx="4968552" cy="5482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3600 + 400 - 1400 = 2600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19A64F8-976F-450A-9A02-F87B34453023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3" name="矩形 2">
              <a:extLst>
                <a:ext uri="{FF2B5EF4-FFF2-40B4-BE49-F238E27FC236}">
                  <a16:creationId xmlns:a16="http://schemas.microsoft.com/office/drawing/2014/main" id="{0091E914-6BB7-421E-98D6-FBB3D96B5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C2F04353-D2E6-4F03-8B39-D7F76D072019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216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330201" y="1773238"/>
            <a:ext cx="11521830" cy="699433"/>
            <a:chOff x="268318" y="1699897"/>
            <a:chExt cx="9361040" cy="1080120"/>
          </a:xfrm>
        </p:grpSpPr>
        <p:sp>
          <p:nvSpPr>
            <p:cNvPr id="29" name="矩形 28"/>
            <p:cNvSpPr/>
            <p:nvPr/>
          </p:nvSpPr>
          <p:spPr>
            <a:xfrm>
              <a:off x="268318" y="1699897"/>
              <a:ext cx="9361040" cy="108012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18462" name="TextBox 24"/>
            <p:cNvSpPr txBox="1">
              <a:spLocks noChangeArrowheads="1"/>
            </p:cNvSpPr>
            <p:nvPr/>
          </p:nvSpPr>
          <p:spPr bwMode="auto">
            <a:xfrm>
              <a:off x="556350" y="1776547"/>
              <a:ext cx="8784976" cy="926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　　</a:t>
              </a:r>
              <a:r>
                <a:rPr lang="zh-CN" altLang="en-US" sz="2200" dirty="0">
                  <a:latin typeface="+mn-ea"/>
                  <a:ea typeface="+mn-ea"/>
                </a:rPr>
                <a:t>企业对同一种产品或零件采用不同的工艺方案进行加工，其成本往往相差悬殊。</a:t>
              </a:r>
            </a:p>
          </p:txBody>
        </p:sp>
      </p:grpSp>
      <p:grpSp>
        <p:nvGrpSpPr>
          <p:cNvPr id="4" name="组合 35"/>
          <p:cNvGrpSpPr>
            <a:grpSpLocks/>
          </p:cNvGrpSpPr>
          <p:nvPr/>
        </p:nvGrpSpPr>
        <p:grpSpPr bwMode="auto">
          <a:xfrm>
            <a:off x="2258647" y="2564904"/>
            <a:ext cx="1949938" cy="2748618"/>
            <a:chOff x="1835150" y="2971274"/>
            <a:chExt cx="1584325" cy="2232248"/>
          </a:xfrm>
        </p:grpSpPr>
        <p:sp>
          <p:nvSpPr>
            <p:cNvPr id="66562" name="AutoShape 2"/>
            <p:cNvSpPr>
              <a:spLocks noChangeArrowheads="1"/>
            </p:cNvSpPr>
            <p:nvPr/>
          </p:nvSpPr>
          <p:spPr bwMode="auto">
            <a:xfrm>
              <a:off x="1835150" y="2971274"/>
              <a:ext cx="1584325" cy="2232248"/>
            </a:xfrm>
            <a:prstGeom prst="downArrow">
              <a:avLst>
                <a:gd name="adj1" fmla="val 50000"/>
                <a:gd name="adj2" fmla="val 52280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vert="eaVert" wrap="none" anchor="ctr"/>
            <a:lstStyle/>
            <a:p>
              <a:pPr algn="ctr">
                <a:defRPr/>
              </a:pPr>
              <a:endParaRPr lang="zh-CN" dirty="0">
                <a:latin typeface="+mn-ea"/>
                <a:ea typeface="+mn-ea"/>
              </a:endParaRPr>
            </a:p>
          </p:txBody>
        </p:sp>
        <p:sp>
          <p:nvSpPr>
            <p:cNvPr id="18458" name="矩形 31"/>
            <p:cNvSpPr>
              <a:spLocks noChangeArrowheads="1"/>
            </p:cNvSpPr>
            <p:nvPr/>
          </p:nvSpPr>
          <p:spPr bwMode="auto">
            <a:xfrm>
              <a:off x="2158189" y="3095114"/>
              <a:ext cx="922603" cy="1131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zh-CN" altLang="en-US" sz="2200" dirty="0">
                  <a:latin typeface="+mn-ea"/>
                  <a:ea typeface="+mn-ea"/>
                </a:rPr>
                <a:t>生产产品的数量确定</a:t>
              </a:r>
            </a:p>
          </p:txBody>
        </p:sp>
      </p:grpSp>
      <p:grpSp>
        <p:nvGrpSpPr>
          <p:cNvPr id="5" name="组合 36"/>
          <p:cNvGrpSpPr>
            <a:grpSpLocks/>
          </p:cNvGrpSpPr>
          <p:nvPr/>
        </p:nvGrpSpPr>
        <p:grpSpPr bwMode="auto">
          <a:xfrm>
            <a:off x="7248770" y="2564904"/>
            <a:ext cx="1949938" cy="2748617"/>
            <a:chOff x="5888955" y="2971274"/>
            <a:chExt cx="1584325" cy="2232248"/>
          </a:xfrm>
        </p:grpSpPr>
        <p:sp>
          <p:nvSpPr>
            <p:cNvPr id="66563" name="AutoShape 3"/>
            <p:cNvSpPr>
              <a:spLocks noChangeArrowheads="1"/>
            </p:cNvSpPr>
            <p:nvPr/>
          </p:nvSpPr>
          <p:spPr bwMode="auto">
            <a:xfrm>
              <a:off x="5888955" y="2971274"/>
              <a:ext cx="1584325" cy="2232248"/>
            </a:xfrm>
            <a:prstGeom prst="downArrow">
              <a:avLst>
                <a:gd name="adj1" fmla="val 50000"/>
                <a:gd name="adj2" fmla="val 52280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vert="eaVert" wrap="none" anchor="ctr"/>
            <a:lstStyle/>
            <a:p>
              <a:pPr algn="ctr">
                <a:defRPr/>
              </a:pPr>
              <a:endParaRPr lang="zh-CN" dirty="0">
                <a:latin typeface="+mn-ea"/>
                <a:ea typeface="+mn-ea"/>
              </a:endParaRPr>
            </a:p>
          </p:txBody>
        </p:sp>
        <p:sp>
          <p:nvSpPr>
            <p:cNvPr id="18454" name="矩形 32"/>
            <p:cNvSpPr>
              <a:spLocks noChangeArrowheads="1"/>
            </p:cNvSpPr>
            <p:nvPr/>
          </p:nvSpPr>
          <p:spPr bwMode="auto">
            <a:xfrm>
              <a:off x="6249144" y="3095114"/>
              <a:ext cx="856048" cy="113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zh-CN" altLang="en-US" sz="2200" dirty="0">
                  <a:latin typeface="+mn-ea"/>
                  <a:ea typeface="+mn-ea"/>
                </a:rPr>
                <a:t>生产产品数量不确定</a:t>
              </a:r>
            </a:p>
          </p:txBody>
        </p:sp>
      </p:grpSp>
      <p:grpSp>
        <p:nvGrpSpPr>
          <p:cNvPr id="6" name="组合 41"/>
          <p:cNvGrpSpPr>
            <a:grpSpLocks/>
          </p:cNvGrpSpPr>
          <p:nvPr/>
        </p:nvGrpSpPr>
        <p:grpSpPr bwMode="auto">
          <a:xfrm>
            <a:off x="1842478" y="5373689"/>
            <a:ext cx="3100753" cy="719137"/>
            <a:chOff x="1496616" y="5373216"/>
            <a:chExt cx="2520281" cy="720080"/>
          </a:xfrm>
        </p:grpSpPr>
        <p:sp>
          <p:nvSpPr>
            <p:cNvPr id="38" name="对角圆角矩形 37"/>
            <p:cNvSpPr/>
            <p:nvPr/>
          </p:nvSpPr>
          <p:spPr>
            <a:xfrm>
              <a:off x="1496616" y="5373216"/>
              <a:ext cx="2520280" cy="720080"/>
            </a:xfrm>
            <a:prstGeom prst="round2Diag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18450" name="TextBox 38"/>
            <p:cNvSpPr txBox="1">
              <a:spLocks noChangeArrowheads="1"/>
            </p:cNvSpPr>
            <p:nvPr/>
          </p:nvSpPr>
          <p:spPr bwMode="auto">
            <a:xfrm>
              <a:off x="1496617" y="5517813"/>
              <a:ext cx="252028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/>
              <a:r>
                <a:rPr lang="zh-CN" altLang="en-US" sz="2200">
                  <a:latin typeface="+mn-ea"/>
                  <a:ea typeface="+mn-ea"/>
                </a:rPr>
                <a:t>差量分析法 </a:t>
              </a:r>
              <a:endParaRPr lang="zh-CN" sz="2200">
                <a:latin typeface="+mn-ea"/>
                <a:ea typeface="+mn-ea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6805247" y="5373689"/>
            <a:ext cx="3100753" cy="719137"/>
            <a:chOff x="5673080" y="5373216"/>
            <a:chExt cx="2520281" cy="720080"/>
          </a:xfrm>
        </p:grpSpPr>
        <p:sp>
          <p:nvSpPr>
            <p:cNvPr id="40" name="对角圆角矩形 39"/>
            <p:cNvSpPr/>
            <p:nvPr/>
          </p:nvSpPr>
          <p:spPr>
            <a:xfrm>
              <a:off x="5673080" y="5373216"/>
              <a:ext cx="2520280" cy="720080"/>
            </a:xfrm>
            <a:prstGeom prst="round2Diag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18446" name="TextBox 40"/>
            <p:cNvSpPr txBox="1">
              <a:spLocks noChangeArrowheads="1"/>
            </p:cNvSpPr>
            <p:nvPr/>
          </p:nvSpPr>
          <p:spPr bwMode="auto">
            <a:xfrm>
              <a:off x="5673081" y="5517813"/>
              <a:ext cx="252028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/>
              <a:r>
                <a:rPr lang="zh-CN" altLang="en-US" sz="2200">
                  <a:latin typeface="+mn-ea"/>
                  <a:ea typeface="+mn-ea"/>
                </a:rPr>
                <a:t>成本平衡点法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08562" y="806475"/>
            <a:ext cx="4475270" cy="822325"/>
            <a:chOff x="11113" y="950913"/>
            <a:chExt cx="5445943" cy="822325"/>
          </a:xfrm>
        </p:grpSpPr>
        <p:pic>
          <p:nvPicPr>
            <p:cNvPr id="24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三、生产工艺的决策分析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1862C7CD-36E6-4BDE-BC60-DC0CB78FB376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27" name="矩形 2">
              <a:extLst>
                <a:ext uri="{FF2B5EF4-FFF2-40B4-BE49-F238E27FC236}">
                  <a16:creationId xmlns:a16="http://schemas.microsoft.com/office/drawing/2014/main" id="{113C50E3-0EC3-48FC-99B7-9E27B0CD0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8" name="TextBox 23">
              <a:extLst>
                <a:ext uri="{FF2B5EF4-FFF2-40B4-BE49-F238E27FC236}">
                  <a16:creationId xmlns:a16="http://schemas.microsoft.com/office/drawing/2014/main" id="{950EC444-CB99-4CBE-874A-4100B18B4764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540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330201" y="1773238"/>
            <a:ext cx="11521830" cy="2375842"/>
            <a:chOff x="268318" y="1699897"/>
            <a:chExt cx="9361040" cy="1080120"/>
          </a:xfrm>
        </p:grpSpPr>
        <p:sp>
          <p:nvSpPr>
            <p:cNvPr id="29" name="矩形 28"/>
            <p:cNvSpPr/>
            <p:nvPr/>
          </p:nvSpPr>
          <p:spPr>
            <a:xfrm>
              <a:off x="268318" y="1699897"/>
              <a:ext cx="9361040" cy="108012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462" name="TextBox 24"/>
            <p:cNvSpPr txBox="1">
              <a:spLocks noChangeArrowheads="1"/>
            </p:cNvSpPr>
            <p:nvPr/>
          </p:nvSpPr>
          <p:spPr bwMode="auto">
            <a:xfrm>
              <a:off x="556350" y="1913190"/>
              <a:ext cx="8784976" cy="653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</a:rPr>
                <a:t>　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　某机床厂生产某种型号的齿轮，可使用普通铣，也可以用数控铣。普通铣每个齿轮加工费（变动成本）为</a:t>
              </a:r>
              <a:r>
                <a:rPr lang="en-US" altLang="zh-CN" sz="2400" dirty="0">
                  <a:latin typeface="黑体" pitchFamily="2" charset="-122"/>
                  <a:ea typeface="黑体" pitchFamily="2" charset="-122"/>
                </a:rPr>
                <a:t>1.75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元，一次准备调整成本（固定成本）为</a:t>
              </a:r>
              <a:r>
                <a:rPr lang="en-US" altLang="zh-CN" sz="2400" dirty="0">
                  <a:latin typeface="黑体" pitchFamily="2" charset="-122"/>
                  <a:ea typeface="黑体" pitchFamily="2" charset="-122"/>
                </a:rPr>
                <a:t>25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元；数控铣每个齿轮加工费</a:t>
              </a:r>
              <a:r>
                <a:rPr lang="en-US" altLang="zh-CN" sz="2400" dirty="0">
                  <a:latin typeface="黑体" pitchFamily="2" charset="-122"/>
                  <a:ea typeface="黑体" pitchFamily="2" charset="-122"/>
                </a:rPr>
                <a:t>1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元，一次调整准备成本</a:t>
              </a:r>
              <a:r>
                <a:rPr lang="en-US" altLang="zh-CN" sz="2400" dirty="0">
                  <a:latin typeface="黑体" pitchFamily="2" charset="-122"/>
                  <a:ea typeface="黑体" pitchFamily="2" charset="-122"/>
                </a:rPr>
                <a:t>100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元。</a:t>
              </a:r>
              <a:endParaRPr lang="en-US" altLang="zh-CN" sz="2400" dirty="0"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2400" dirty="0">
                  <a:latin typeface="黑体" pitchFamily="2" charset="-122"/>
                  <a:ea typeface="黑体" pitchFamily="2" charset="-122"/>
                </a:rPr>
                <a:t>    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请做出使用何种类型的铣床进行加工的决策。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08562" y="806475"/>
            <a:ext cx="4475270" cy="822325"/>
            <a:chOff x="11113" y="950913"/>
            <a:chExt cx="5445943" cy="822325"/>
          </a:xfrm>
        </p:grpSpPr>
        <p:pic>
          <p:nvPicPr>
            <p:cNvPr id="24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三、生产工艺的决策分析</a:t>
              </a:r>
            </a:p>
          </p:txBody>
        </p:sp>
      </p:grpSp>
      <p:grpSp>
        <p:nvGrpSpPr>
          <p:cNvPr id="30" name="组合 41"/>
          <p:cNvGrpSpPr>
            <a:grpSpLocks/>
          </p:cNvGrpSpPr>
          <p:nvPr/>
        </p:nvGrpSpPr>
        <p:grpSpPr bwMode="auto">
          <a:xfrm>
            <a:off x="1055440" y="4599894"/>
            <a:ext cx="3672408" cy="1583758"/>
            <a:chOff x="1496616" y="5373216"/>
            <a:chExt cx="2520281" cy="720080"/>
          </a:xfrm>
        </p:grpSpPr>
        <p:sp>
          <p:nvSpPr>
            <p:cNvPr id="31" name="对角圆角矩形 30"/>
            <p:cNvSpPr/>
            <p:nvPr/>
          </p:nvSpPr>
          <p:spPr>
            <a:xfrm>
              <a:off x="1496616" y="5373216"/>
              <a:ext cx="2520280" cy="720080"/>
            </a:xfrm>
            <a:prstGeom prst="round2Diag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TextBox 38"/>
            <p:cNvSpPr txBox="1">
              <a:spLocks noChangeArrowheads="1"/>
            </p:cNvSpPr>
            <p:nvPr/>
          </p:nvSpPr>
          <p:spPr bwMode="auto">
            <a:xfrm>
              <a:off x="1496617" y="5531274"/>
              <a:ext cx="2520280" cy="422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ts val="3500"/>
                </a:lnSpc>
              </a:pP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如果齿轮需求量是</a:t>
              </a:r>
              <a:r>
                <a:rPr lang="en-US" altLang="zh-CN" sz="2400" dirty="0">
                  <a:latin typeface="黑体" pitchFamily="2" charset="-122"/>
                  <a:ea typeface="黑体" pitchFamily="2" charset="-122"/>
                </a:rPr>
                <a:t>80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，请选择加工类型？</a:t>
              </a:r>
              <a:endParaRPr lang="zh-CN" sz="2400" dirty="0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33" name="组合 41"/>
          <p:cNvGrpSpPr>
            <a:grpSpLocks/>
          </p:cNvGrpSpPr>
          <p:nvPr/>
        </p:nvGrpSpPr>
        <p:grpSpPr bwMode="auto">
          <a:xfrm>
            <a:off x="6960096" y="4581550"/>
            <a:ext cx="3744416" cy="1583754"/>
            <a:chOff x="1496616" y="5373216"/>
            <a:chExt cx="2520281" cy="720080"/>
          </a:xfrm>
        </p:grpSpPr>
        <p:sp>
          <p:nvSpPr>
            <p:cNvPr id="34" name="对角圆角矩形 33"/>
            <p:cNvSpPr/>
            <p:nvPr/>
          </p:nvSpPr>
          <p:spPr>
            <a:xfrm>
              <a:off x="1496616" y="5373216"/>
              <a:ext cx="2520280" cy="720080"/>
            </a:xfrm>
            <a:prstGeom prst="round2Diag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TextBox 38"/>
            <p:cNvSpPr txBox="1">
              <a:spLocks noChangeArrowheads="1"/>
            </p:cNvSpPr>
            <p:nvPr/>
          </p:nvSpPr>
          <p:spPr bwMode="auto">
            <a:xfrm>
              <a:off x="1496617" y="5517813"/>
              <a:ext cx="2520280" cy="42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ts val="3500"/>
                </a:lnSpc>
              </a:pP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如果齿轮需求量是</a:t>
              </a:r>
              <a:r>
                <a:rPr lang="en-US" altLang="zh-CN" sz="2400" dirty="0">
                  <a:latin typeface="黑体" pitchFamily="2" charset="-122"/>
                  <a:ea typeface="黑体" pitchFamily="2" charset="-122"/>
                </a:rPr>
                <a:t>130</a:t>
              </a:r>
              <a:r>
                <a:rPr lang="zh-CN" altLang="en-US" sz="2400" dirty="0">
                  <a:latin typeface="黑体" pitchFamily="2" charset="-122"/>
                  <a:ea typeface="黑体" pitchFamily="2" charset="-122"/>
                </a:rPr>
                <a:t>，请选择加工类型？</a:t>
              </a:r>
              <a:endParaRPr lang="zh-CN" sz="2400" dirty="0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BA64ECC8-7BD3-4132-A310-53CDD1F7E994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8" name="矩形 2">
              <a:extLst>
                <a:ext uri="{FF2B5EF4-FFF2-40B4-BE49-F238E27FC236}">
                  <a16:creationId xmlns:a16="http://schemas.microsoft.com/office/drawing/2014/main" id="{6DF90494-65BD-48D4-9D54-485AD57A9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458CC3B1-DD05-4388-8242-5E2C725C4994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105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8"/>
          <p:cNvGrpSpPr>
            <a:grpSpLocks/>
          </p:cNvGrpSpPr>
          <p:nvPr/>
        </p:nvGrpSpPr>
        <p:grpSpPr bwMode="auto">
          <a:xfrm>
            <a:off x="306755" y="2920454"/>
            <a:ext cx="5761892" cy="3244850"/>
            <a:chOff x="249976" y="2705026"/>
            <a:chExt cx="4680520" cy="3244254"/>
          </a:xfrm>
        </p:grpSpPr>
        <p:sp>
          <p:nvSpPr>
            <p:cNvPr id="19471" name="AutoShape 2"/>
            <p:cNvSpPr>
              <a:spLocks noChangeArrowheads="1"/>
            </p:cNvSpPr>
            <p:nvPr/>
          </p:nvSpPr>
          <p:spPr bwMode="gray">
            <a:xfrm>
              <a:off x="284260" y="2857426"/>
              <a:ext cx="4611953" cy="3091854"/>
            </a:xfrm>
            <a:prstGeom prst="roundRect">
              <a:avLst>
                <a:gd name="adj" fmla="val 2014"/>
              </a:avLst>
            </a:prstGeom>
            <a:gradFill rotWithShape="1">
              <a:gsLst>
                <a:gs pos="0">
                  <a:srgbClr val="B4C9D6"/>
                </a:gs>
                <a:gs pos="100000">
                  <a:srgbClr val="D2DEE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Bottom"/>
              <a:lightRig rig="legacyFlat3" dir="r"/>
            </a:scene3d>
            <a:sp3d extrusionH="430200" prstMaterial="legacyMatte">
              <a:bevelT w="13500" h="13500" prst="angle"/>
              <a:bevelB w="13500" h="13500" prst="angle"/>
              <a:extrusionClr>
                <a:srgbClr val="1C1C1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72" name="Rectangle 3" descr="Light horizontal"/>
            <p:cNvSpPr>
              <a:spLocks noChangeArrowheads="1"/>
            </p:cNvSpPr>
            <p:nvPr/>
          </p:nvSpPr>
          <p:spPr bwMode="gray">
            <a:xfrm>
              <a:off x="369562" y="3308276"/>
              <a:ext cx="4441348" cy="2568995"/>
            </a:xfrm>
            <a:prstGeom prst="rect">
              <a:avLst/>
            </a:prstGeom>
            <a:pattFill prst="ltHorz">
              <a:fgClr>
                <a:srgbClr val="EAEAEA"/>
              </a:fgClr>
              <a:bgClr>
                <a:srgbClr val="F8F8F8"/>
              </a:bgClr>
            </a:pattFill>
            <a:ln>
              <a:noFill/>
            </a:ln>
            <a:effectLst>
              <a:prstShdw prst="shdw17" dist="17961" dir="13500000">
                <a:srgbClr val="8C8C8C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73" name="AutoShape 4"/>
            <p:cNvSpPr>
              <a:spLocks noChangeArrowheads="1"/>
            </p:cNvSpPr>
            <p:nvPr/>
          </p:nvSpPr>
          <p:spPr bwMode="gray">
            <a:xfrm>
              <a:off x="284259" y="2705026"/>
              <a:ext cx="4611954" cy="77628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4C9D6"/>
                </a:gs>
                <a:gs pos="50000">
                  <a:srgbClr val="D2DEE6"/>
                </a:gs>
                <a:gs pos="100000">
                  <a:srgbClr val="B4C9D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Bottom"/>
              <a:lightRig rig="legacyFlat3" dir="t"/>
            </a:scene3d>
            <a:sp3d extrusionH="163500" prstMaterial="legacyMatte">
              <a:bevelT w="13500" h="13500" prst="angle"/>
              <a:bevelB w="13500" h="13500" prst="angle"/>
              <a:extrusionClr>
                <a:srgbClr val="1C1C1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74" name="AutoShape 13"/>
            <p:cNvSpPr>
              <a:spLocks noChangeArrowheads="1"/>
            </p:cNvSpPr>
            <p:nvPr/>
          </p:nvSpPr>
          <p:spPr bwMode="gray">
            <a:xfrm>
              <a:off x="347230" y="2817242"/>
              <a:ext cx="4486012" cy="539750"/>
            </a:xfrm>
            <a:prstGeom prst="roundRect">
              <a:avLst>
                <a:gd name="adj" fmla="val 12736"/>
              </a:avLst>
            </a:prstGeom>
            <a:solidFill>
              <a:srgbClr val="00B050"/>
            </a:solidFill>
            <a:ln>
              <a:noFill/>
            </a:ln>
            <a:effectLst>
              <a:prstShdw prst="shdw17" dist="17961" dir="13500000">
                <a:srgbClr val="615110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75" name="Text Box 15"/>
            <p:cNvSpPr txBox="1">
              <a:spLocks noChangeArrowheads="1"/>
            </p:cNvSpPr>
            <p:nvPr/>
          </p:nvSpPr>
          <p:spPr bwMode="white">
            <a:xfrm>
              <a:off x="249976" y="2854097"/>
              <a:ext cx="468052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/>
              <a:r>
                <a:rPr lang="zh-CN" altLang="en-US" sz="2200">
                  <a:solidFill>
                    <a:schemeClr val="bg1"/>
                  </a:solidFill>
                  <a:latin typeface="+mn-ea"/>
                  <a:ea typeface="+mn-ea"/>
                </a:rPr>
                <a:t>追加订货量小于或等于剩余生产能力</a:t>
              </a:r>
            </a:p>
          </p:txBody>
        </p:sp>
        <p:sp>
          <p:nvSpPr>
            <p:cNvPr id="19476" name="TextBox 56"/>
            <p:cNvSpPr txBox="1">
              <a:spLocks noChangeArrowheads="1"/>
            </p:cNvSpPr>
            <p:nvPr/>
          </p:nvSpPr>
          <p:spPr bwMode="auto">
            <a:xfrm>
              <a:off x="405738" y="3733699"/>
              <a:ext cx="4320480" cy="1920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80000"/>
                </a:lnSpc>
              </a:pPr>
              <a:r>
                <a:rPr lang="zh-CN" altLang="en-US" sz="2200">
                  <a:latin typeface="+mn-ea"/>
                  <a:ea typeface="+mn-ea"/>
                </a:rPr>
                <a:t>　　接受追加订货不追加专属成本，特殊订货的单价大于单位变动成本，接受追加订货。</a:t>
              </a:r>
            </a:p>
          </p:txBody>
        </p:sp>
      </p:grpSp>
      <p:grpSp>
        <p:nvGrpSpPr>
          <p:cNvPr id="7" name="组合 59"/>
          <p:cNvGrpSpPr>
            <a:grpSpLocks/>
          </p:cNvGrpSpPr>
          <p:nvPr/>
        </p:nvGrpSpPr>
        <p:grpSpPr bwMode="auto">
          <a:xfrm>
            <a:off x="6273801" y="3280494"/>
            <a:ext cx="5675922" cy="3244850"/>
            <a:chOff x="5097016" y="2724766"/>
            <a:chExt cx="4611954" cy="3244254"/>
          </a:xfrm>
        </p:grpSpPr>
        <p:sp>
          <p:nvSpPr>
            <p:cNvPr id="19465" name="AutoShape 2"/>
            <p:cNvSpPr>
              <a:spLocks noChangeArrowheads="1"/>
            </p:cNvSpPr>
            <p:nvPr/>
          </p:nvSpPr>
          <p:spPr bwMode="gray">
            <a:xfrm>
              <a:off x="5097017" y="2877166"/>
              <a:ext cx="4611953" cy="3091854"/>
            </a:xfrm>
            <a:prstGeom prst="roundRect">
              <a:avLst>
                <a:gd name="adj" fmla="val 2014"/>
              </a:avLst>
            </a:prstGeom>
            <a:gradFill rotWithShape="1">
              <a:gsLst>
                <a:gs pos="0">
                  <a:srgbClr val="B4C9D6"/>
                </a:gs>
                <a:gs pos="100000">
                  <a:srgbClr val="D2DEE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Bottom"/>
              <a:lightRig rig="legacyFlat3" dir="r"/>
            </a:scene3d>
            <a:sp3d extrusionH="430200" prstMaterial="legacyMatte">
              <a:bevelT w="13500" h="13500" prst="angle"/>
              <a:bevelB w="13500" h="13500" prst="angle"/>
              <a:extrusionClr>
                <a:srgbClr val="1C1C1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66" name="Rectangle 3" descr="Light horizontal"/>
            <p:cNvSpPr>
              <a:spLocks noChangeArrowheads="1"/>
            </p:cNvSpPr>
            <p:nvPr/>
          </p:nvSpPr>
          <p:spPr bwMode="gray">
            <a:xfrm>
              <a:off x="5182319" y="3328016"/>
              <a:ext cx="4441348" cy="2568995"/>
            </a:xfrm>
            <a:prstGeom prst="rect">
              <a:avLst/>
            </a:prstGeom>
            <a:pattFill prst="ltHorz">
              <a:fgClr>
                <a:srgbClr val="EAEAEA"/>
              </a:fgClr>
              <a:bgClr>
                <a:srgbClr val="F8F8F8"/>
              </a:bgClr>
            </a:pattFill>
            <a:ln>
              <a:noFill/>
            </a:ln>
            <a:effectLst>
              <a:prstShdw prst="shdw17" dist="17961" dir="13500000">
                <a:srgbClr val="8C8C8C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67" name="AutoShape 4"/>
            <p:cNvSpPr>
              <a:spLocks noChangeArrowheads="1"/>
            </p:cNvSpPr>
            <p:nvPr/>
          </p:nvSpPr>
          <p:spPr bwMode="gray">
            <a:xfrm>
              <a:off x="5097016" y="2724766"/>
              <a:ext cx="4611954" cy="77628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4C9D6"/>
                </a:gs>
                <a:gs pos="50000">
                  <a:srgbClr val="D2DEE6"/>
                </a:gs>
                <a:gs pos="100000">
                  <a:srgbClr val="B4C9D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Bottom"/>
              <a:lightRig rig="legacyFlat3" dir="t"/>
            </a:scene3d>
            <a:sp3d extrusionH="163500" prstMaterial="legacyMatte">
              <a:bevelT w="13500" h="13500" prst="angle"/>
              <a:bevelB w="13500" h="13500" prst="angle"/>
              <a:extrusionClr>
                <a:srgbClr val="1C1C1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68" name="AutoShape 13"/>
            <p:cNvSpPr>
              <a:spLocks noChangeArrowheads="1"/>
            </p:cNvSpPr>
            <p:nvPr/>
          </p:nvSpPr>
          <p:spPr bwMode="gray">
            <a:xfrm>
              <a:off x="5169024" y="2852936"/>
              <a:ext cx="4486012" cy="539750"/>
            </a:xfrm>
            <a:prstGeom prst="roundRect">
              <a:avLst>
                <a:gd name="adj" fmla="val 12736"/>
              </a:avLst>
            </a:prstGeom>
            <a:solidFill>
              <a:srgbClr val="00B050"/>
            </a:solidFill>
            <a:ln>
              <a:noFill/>
            </a:ln>
            <a:effectLst>
              <a:prstShdw prst="shdw17" dist="17961" dir="13500000">
                <a:srgbClr val="615110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>
                <a:latin typeface="+mn-ea"/>
                <a:ea typeface="+mn-ea"/>
              </a:endParaRPr>
            </a:p>
          </p:txBody>
        </p:sp>
        <p:sp>
          <p:nvSpPr>
            <p:cNvPr id="19469" name="Text Box 15"/>
            <p:cNvSpPr txBox="1">
              <a:spLocks noChangeArrowheads="1"/>
            </p:cNvSpPr>
            <p:nvPr/>
          </p:nvSpPr>
          <p:spPr bwMode="white">
            <a:xfrm>
              <a:off x="5169024" y="2905910"/>
              <a:ext cx="44644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/>
              <a:r>
                <a:rPr lang="zh-CN" altLang="en-US" sz="2200">
                  <a:solidFill>
                    <a:schemeClr val="bg1"/>
                  </a:solidFill>
                  <a:latin typeface="+mn-ea"/>
                  <a:ea typeface="+mn-ea"/>
                </a:rPr>
                <a:t>追加订货量大于剩余生产能力</a:t>
              </a:r>
            </a:p>
          </p:txBody>
        </p:sp>
        <p:sp>
          <p:nvSpPr>
            <p:cNvPr id="19470" name="TextBox 57"/>
            <p:cNvSpPr txBox="1">
              <a:spLocks noChangeArrowheads="1"/>
            </p:cNvSpPr>
            <p:nvPr/>
          </p:nvSpPr>
          <p:spPr bwMode="auto">
            <a:xfrm>
              <a:off x="5230274" y="3429000"/>
              <a:ext cx="4320480" cy="1920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80000"/>
                </a:lnSpc>
              </a:pPr>
              <a:r>
                <a:rPr lang="zh-CN" altLang="en-US" sz="2200">
                  <a:latin typeface="+mn-ea"/>
                  <a:ea typeface="+mn-ea"/>
                </a:rPr>
                <a:t>　　应将追加订货而减少的正常收入作为追加订货的机会成本，应将追加订货需要增加专门的固定成本作为专属成本。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4475"/>
            <a:ext cx="5917882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四、特殊价格追加订货决策分析</a:t>
              </a:r>
            </a:p>
          </p:txBody>
        </p:sp>
      </p:grpSp>
      <p:grpSp>
        <p:nvGrpSpPr>
          <p:cNvPr id="29" name="组合 30"/>
          <p:cNvGrpSpPr>
            <a:grpSpLocks/>
          </p:cNvGrpSpPr>
          <p:nvPr/>
        </p:nvGrpSpPr>
        <p:grpSpPr bwMode="auto">
          <a:xfrm>
            <a:off x="426478" y="1721455"/>
            <a:ext cx="11328529" cy="699433"/>
            <a:chOff x="268318" y="1699897"/>
            <a:chExt cx="9361040" cy="1080120"/>
          </a:xfrm>
        </p:grpSpPr>
        <p:sp>
          <p:nvSpPr>
            <p:cNvPr id="33" name="矩形 32"/>
            <p:cNvSpPr/>
            <p:nvPr/>
          </p:nvSpPr>
          <p:spPr>
            <a:xfrm>
              <a:off x="268318" y="1699897"/>
              <a:ext cx="9361040" cy="108012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34" name="TextBox 24"/>
            <p:cNvSpPr txBox="1">
              <a:spLocks noChangeArrowheads="1"/>
            </p:cNvSpPr>
            <p:nvPr/>
          </p:nvSpPr>
          <p:spPr bwMode="auto">
            <a:xfrm>
              <a:off x="556350" y="1907252"/>
              <a:ext cx="8784976" cy="665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/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　　</a:t>
              </a:r>
              <a:r>
                <a:rPr lang="zh-CN" altLang="en-US" sz="2200" dirty="0">
                  <a:latin typeface="+mn-ea"/>
                  <a:ea typeface="+mn-ea"/>
                </a:rPr>
                <a:t>特殊价格，指低于正常价格甚至低于单位产品成本的价格。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0117B878-E258-431B-B532-F73F17CC4B11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35" name="矩形 2">
              <a:extLst>
                <a:ext uri="{FF2B5EF4-FFF2-40B4-BE49-F238E27FC236}">
                  <a16:creationId xmlns:a16="http://schemas.microsoft.com/office/drawing/2014/main" id="{1C8D1F96-E509-42E9-814C-38EF6A92B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D15BD4F7-4F6E-485C-840A-12712AA5CF7D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604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4475"/>
            <a:ext cx="5917882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四、特殊价格追加订货决策分析</a:t>
              </a:r>
            </a:p>
          </p:txBody>
        </p:sp>
      </p:grpSp>
      <p:sp>
        <p:nvSpPr>
          <p:cNvPr id="29" name="矩形 28"/>
          <p:cNvSpPr/>
          <p:nvPr/>
        </p:nvSpPr>
        <p:spPr>
          <a:xfrm>
            <a:off x="695400" y="1774496"/>
            <a:ext cx="10513168" cy="8624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 阳光公司甲产品生产能力为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20 000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件，目前正常订货量为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16 000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件，剩余生产能力无法转移。销售单价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元，单位产品成本为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24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元，组成如下：</a:t>
            </a:r>
            <a:endParaRPr lang="zh-CN" altLang="en-US" sz="2000" dirty="0"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500704"/>
              </p:ext>
            </p:extLst>
          </p:nvPr>
        </p:nvGraphicFramePr>
        <p:xfrm>
          <a:off x="695400" y="3068960"/>
          <a:ext cx="4923502" cy="2664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单位成本（元</a:t>
                      </a:r>
                      <a:r>
                        <a:rPr lang="en-US" altLang="zh-CN" sz="2000" dirty="0"/>
                        <a:t>/</a:t>
                      </a:r>
                      <a:r>
                        <a:rPr lang="zh-CN" altLang="en-US" sz="2000" dirty="0"/>
                        <a:t>盏）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直接材料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直接人工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变动制造费用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固定制造费用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6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单位产品成本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24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5" name="矩形 34"/>
          <p:cNvSpPr/>
          <p:nvPr/>
        </p:nvSpPr>
        <p:spPr>
          <a:xfrm>
            <a:off x="6240016" y="3212976"/>
            <a:ext cx="4752528" cy="913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 现收到一订单，客户只愿意支出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26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元，接不接受此订单？</a:t>
            </a:r>
            <a:endParaRPr lang="zh-CN" altLang="en-US" sz="20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40016" y="4604162"/>
            <a:ext cx="4752528" cy="913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 若客户只愿意支出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22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元，接不接受此订单？</a:t>
            </a:r>
            <a:endParaRPr lang="zh-CN" altLang="en-US" sz="20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2013B87F-A0B3-4478-9B5F-3C9CFC720CD3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4" name="矩形 2">
              <a:extLst>
                <a:ext uri="{FF2B5EF4-FFF2-40B4-BE49-F238E27FC236}">
                  <a16:creationId xmlns:a16="http://schemas.microsoft.com/office/drawing/2014/main" id="{C7B9E9BB-95C7-4EBB-AF90-7EFA377C7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53BF17F0-192A-47F9-BEBD-13BB0B6ABCE8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88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4475"/>
            <a:ext cx="5917882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四、特殊价格追加订货决策分析</a:t>
              </a:r>
            </a:p>
          </p:txBody>
        </p:sp>
      </p:grpSp>
      <p:sp>
        <p:nvSpPr>
          <p:cNvPr id="29" name="矩形 28"/>
          <p:cNvSpPr/>
          <p:nvPr/>
        </p:nvSpPr>
        <p:spPr>
          <a:xfrm>
            <a:off x="695400" y="1628800"/>
            <a:ext cx="10513168" cy="17338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华岳公司是一家生产灯具的厂商，年生产能力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20000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盏。目前产量是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15000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盏，市场价格每盏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280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元。销售经理刚收到一份订单：订货量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6000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盏，订货价格每盏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140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元。他就这一意向请示了总经理，总经理说：“这价格也太低了，比我们每盏的成本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146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元还低，还不包括</a:t>
            </a:r>
            <a:r>
              <a:rPr lang="zh-CN" altLang="en-US" sz="2000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特别设计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所花费的固定管理费用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20000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元，订单量也</a:t>
            </a:r>
            <a:r>
              <a:rPr lang="zh-CN" altLang="en-US" sz="2000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超出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了我们的生产能力，不能接受。”</a:t>
            </a: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691660"/>
              </p:ext>
            </p:extLst>
          </p:nvPr>
        </p:nvGraphicFramePr>
        <p:xfrm>
          <a:off x="695400" y="3789042"/>
          <a:ext cx="4923502" cy="2664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单位成本（元</a:t>
                      </a:r>
                      <a:r>
                        <a:rPr lang="en-US" altLang="zh-CN" sz="2000" dirty="0"/>
                        <a:t>/</a:t>
                      </a:r>
                      <a:r>
                        <a:rPr lang="zh-CN" altLang="en-US" sz="2000" dirty="0"/>
                        <a:t>盏）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直接材料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17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直接人工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55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变动制造费用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9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固定制造费用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65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总生产成本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146</a:t>
                      </a:r>
                      <a:endParaRPr lang="zh-CN" alt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5" name="矩形 34"/>
          <p:cNvSpPr/>
          <p:nvPr/>
        </p:nvSpPr>
        <p:spPr>
          <a:xfrm>
            <a:off x="6632937" y="3645024"/>
            <a:ext cx="4215591" cy="17338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 销售经理说：“如果不接受这个订单，我们的生产能力也别无它用，我认为还是接受的好。”</a:t>
            </a:r>
            <a:endParaRPr lang="zh-CN" altLang="en-US" sz="20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3BAD1714-870E-4111-A9E5-ED4FB25F9CB4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2" name="矩形 2">
              <a:extLst>
                <a:ext uri="{FF2B5EF4-FFF2-40B4-BE49-F238E27FC236}">
                  <a16:creationId xmlns:a16="http://schemas.microsoft.com/office/drawing/2014/main" id="{2F97AE74-9E76-453F-B274-C40088A19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3" name="TextBox 23">
              <a:extLst>
                <a:ext uri="{FF2B5EF4-FFF2-40B4-BE49-F238E27FC236}">
                  <a16:creationId xmlns:a16="http://schemas.microsoft.com/office/drawing/2014/main" id="{C48E957A-60AB-4405-9F14-6FF0ABD66A8B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766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4475"/>
            <a:ext cx="5917882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四、特殊价格追加订货决策分析</a:t>
              </a:r>
            </a:p>
          </p:txBody>
        </p:sp>
      </p:grp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794322"/>
              </p:ext>
            </p:extLst>
          </p:nvPr>
        </p:nvGraphicFramePr>
        <p:xfrm>
          <a:off x="1343472" y="1916832"/>
          <a:ext cx="9433047" cy="36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6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8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9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接受订货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不接受订货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差额量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相关收入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140</a:t>
                      </a:r>
                      <a:r>
                        <a:rPr lang="zh-CN" altLang="en-US" sz="2000" b="1" dirty="0"/>
                        <a:t>*</a:t>
                      </a:r>
                      <a:r>
                        <a:rPr lang="en-US" altLang="zh-CN" sz="2000" b="1" dirty="0"/>
                        <a:t>6000=840 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840  000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变动生产成本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（</a:t>
                      </a:r>
                      <a:r>
                        <a:rPr lang="en-US" altLang="zh-CN" sz="2000" b="1" dirty="0"/>
                        <a:t>17+55+9</a:t>
                      </a:r>
                      <a:r>
                        <a:rPr lang="zh-CN" altLang="en-US" sz="2000" b="1" dirty="0"/>
                        <a:t>）*</a:t>
                      </a:r>
                      <a:r>
                        <a:rPr lang="en-US" altLang="zh-CN" sz="2000" b="1" dirty="0"/>
                        <a:t>6000=486 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专属成本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20  000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机会成本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1000</a:t>
                      </a:r>
                      <a:r>
                        <a:rPr lang="zh-CN" altLang="en-US" sz="2000" b="1" dirty="0"/>
                        <a:t>*（</a:t>
                      </a:r>
                      <a:r>
                        <a:rPr lang="en-US" altLang="zh-CN" sz="2000" b="1" dirty="0"/>
                        <a:t>280-81</a:t>
                      </a:r>
                      <a:r>
                        <a:rPr lang="zh-CN" altLang="en-US" sz="2000" b="1" dirty="0"/>
                        <a:t>）</a:t>
                      </a:r>
                      <a:r>
                        <a:rPr lang="en-US" altLang="zh-CN" sz="2000" b="1" dirty="0"/>
                        <a:t>=199 000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相关成本合计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705  000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705 000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差额损益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135 000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椭圆 12"/>
          <p:cNvSpPr/>
          <p:nvPr/>
        </p:nvSpPr>
        <p:spPr>
          <a:xfrm>
            <a:off x="1670470" y="3493055"/>
            <a:ext cx="1296144" cy="576064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70470" y="3982531"/>
            <a:ext cx="1296144" cy="576064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70559FC-F565-40B0-9A6F-4F1CA074E15B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4" name="矩形 2">
              <a:extLst>
                <a:ext uri="{FF2B5EF4-FFF2-40B4-BE49-F238E27FC236}">
                  <a16:creationId xmlns:a16="http://schemas.microsoft.com/office/drawing/2014/main" id="{AD0D51C8-CB58-4E47-83BD-D046EB056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67A68075-62D9-4CA0-A6BD-8487BED2B316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409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3"/>
          <p:cNvGrpSpPr>
            <a:grpSpLocks/>
          </p:cNvGrpSpPr>
          <p:nvPr/>
        </p:nvGrpSpPr>
        <p:grpSpPr bwMode="auto">
          <a:xfrm>
            <a:off x="158262" y="1772816"/>
            <a:ext cx="6734907" cy="4608512"/>
            <a:chOff x="200472" y="1722324"/>
            <a:chExt cx="5472608" cy="4608512"/>
          </a:xfrm>
        </p:grpSpPr>
        <p:sp>
          <p:nvSpPr>
            <p:cNvPr id="63" name="圆角矩形 62"/>
            <p:cNvSpPr/>
            <p:nvPr/>
          </p:nvSpPr>
          <p:spPr>
            <a:xfrm>
              <a:off x="200472" y="1722324"/>
              <a:ext cx="5472608" cy="460851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491" name="TextBox 60"/>
            <p:cNvSpPr txBox="1">
              <a:spLocks noChangeArrowheads="1"/>
            </p:cNvSpPr>
            <p:nvPr/>
          </p:nvSpPr>
          <p:spPr bwMode="auto">
            <a:xfrm>
              <a:off x="452500" y="1949088"/>
              <a:ext cx="4968552" cy="3477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200000"/>
                </a:lnSpc>
              </a:pPr>
              <a:r>
                <a:rPr lang="zh-CN" altLang="en-US" sz="2200" b="1" dirty="0"/>
                <a:t>　　</a:t>
              </a:r>
              <a:r>
                <a:rPr lang="zh-CN" altLang="en-US" sz="2200" b="1" dirty="0">
                  <a:latin typeface="+mn-ea"/>
                  <a:ea typeface="+mn-ea"/>
                </a:rPr>
                <a:t>即是出售半成品还是完工产品的决策分析一般采用差量分析法。  </a:t>
              </a:r>
            </a:p>
            <a:p>
              <a:pPr eaLnBrk="1" hangingPunct="1">
                <a:lnSpc>
                  <a:spcPct val="200000"/>
                </a:lnSpc>
              </a:pPr>
              <a:r>
                <a:rPr lang="zh-CN" altLang="en-US" sz="2200" dirty="0">
                  <a:latin typeface="+mn-ea"/>
                  <a:ea typeface="+mn-ea"/>
                </a:rPr>
                <a:t>　　</a:t>
              </a:r>
              <a:r>
                <a:rPr lang="zh-CN" altLang="en-US" sz="2200" dirty="0">
                  <a:solidFill>
                    <a:srgbClr val="FF0000"/>
                  </a:solidFill>
                  <a:latin typeface="+mn-ea"/>
                  <a:ea typeface="+mn-ea"/>
                </a:rPr>
                <a:t>注意</a:t>
              </a:r>
              <a:r>
                <a:rPr lang="zh-CN" altLang="en-US" sz="2200" dirty="0">
                  <a:latin typeface="+mn-ea"/>
                  <a:ea typeface="+mn-ea"/>
                </a:rPr>
                <a:t>：半成品或连产品进一步加工前所发生的成本，不论是变动成本还是固定成本，在决策分析中均属于无关成本，不必加以考虑。</a:t>
              </a:r>
            </a:p>
          </p:txBody>
        </p:sp>
      </p:grpSp>
      <p:pic>
        <p:nvPicPr>
          <p:cNvPr id="67616" name="Picture 32" descr="D:\我的文档\Desktop\untitled.bmp"/>
          <p:cNvPicPr>
            <a:picLocks noChangeAspect="1" noChangeArrowheads="1"/>
          </p:cNvPicPr>
          <p:nvPr/>
        </p:nvPicPr>
        <p:blipFill>
          <a:blip r:embed="rId2" cstate="print"/>
          <a:srcRect b="15327"/>
          <a:stretch>
            <a:fillRect/>
          </a:stretch>
        </p:blipFill>
        <p:spPr bwMode="auto">
          <a:xfrm>
            <a:off x="6973072" y="2420888"/>
            <a:ext cx="5163858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08562" y="806475"/>
            <a:ext cx="5917882" cy="822325"/>
            <a:chOff x="11113" y="950913"/>
            <a:chExt cx="5445943" cy="822325"/>
          </a:xfrm>
        </p:grpSpPr>
        <p:pic>
          <p:nvPicPr>
            <p:cNvPr id="13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五、产品加工程度决策分析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ADED964-35B9-4494-8A29-376200723C00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6" name="矩形 2">
              <a:extLst>
                <a:ext uri="{FF2B5EF4-FFF2-40B4-BE49-F238E27FC236}">
                  <a16:creationId xmlns:a16="http://schemas.microsoft.com/office/drawing/2014/main" id="{3B0DE9E3-E1C0-4CB4-81A5-1CE8A7D1B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6B722B7D-1FF1-46A0-A00B-FB1CAE192366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676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7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组合 25"/>
          <p:cNvGrpSpPr>
            <a:grpSpLocks/>
          </p:cNvGrpSpPr>
          <p:nvPr/>
        </p:nvGrpSpPr>
        <p:grpSpPr bwMode="auto">
          <a:xfrm>
            <a:off x="511909" y="2432051"/>
            <a:ext cx="10015415" cy="1585210"/>
            <a:chOff x="416496" y="2431646"/>
            <a:chExt cx="8136904" cy="1584967"/>
          </a:xfrm>
        </p:grpSpPr>
        <p:sp>
          <p:nvSpPr>
            <p:cNvPr id="22" name="TextBox 21"/>
            <p:cNvSpPr txBox="1"/>
            <p:nvPr/>
          </p:nvSpPr>
          <p:spPr>
            <a:xfrm>
              <a:off x="416496" y="2431646"/>
              <a:ext cx="5589765" cy="1107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200" dirty="0"/>
                <a:t>　　</a:t>
              </a:r>
              <a:r>
                <a:rPr lang="zh-CN" altLang="en-US" sz="2200" dirty="0">
                  <a:latin typeface="+mn-ea"/>
                  <a:ea typeface="+mn-ea"/>
                </a:rPr>
                <a:t>一般可采用差量分析法，只计算差量成本，并从中选择成本较低的方案作为较优方案。</a:t>
              </a:r>
              <a:endParaRPr lang="zh-CN" sz="2200" dirty="0">
                <a:latin typeface="+mn-ea"/>
                <a:ea typeface="+mn-ea"/>
              </a:endParaRPr>
            </a:p>
          </p:txBody>
        </p:sp>
        <p:pic>
          <p:nvPicPr>
            <p:cNvPr id="22545" name="Picture 2" descr="D:\我的文档\Desktop\292-1103200I95047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9144" y="2479675"/>
              <a:ext cx="2304256" cy="1536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37" name="组合 26"/>
          <p:cNvGrpSpPr>
            <a:grpSpLocks/>
          </p:cNvGrpSpPr>
          <p:nvPr/>
        </p:nvGrpSpPr>
        <p:grpSpPr bwMode="auto">
          <a:xfrm>
            <a:off x="511908" y="4851402"/>
            <a:ext cx="9661770" cy="1529976"/>
            <a:chOff x="416496" y="4851587"/>
            <a:chExt cx="7848872" cy="1529741"/>
          </a:xfrm>
        </p:grpSpPr>
        <p:sp>
          <p:nvSpPr>
            <p:cNvPr id="24" name="TextBox 23"/>
            <p:cNvSpPr txBox="1"/>
            <p:nvPr/>
          </p:nvSpPr>
          <p:spPr>
            <a:xfrm>
              <a:off x="416496" y="4851587"/>
              <a:ext cx="5589255" cy="1107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200" dirty="0"/>
                <a:t>　　</a:t>
              </a:r>
              <a:r>
                <a:rPr lang="zh-CN" altLang="en-US" sz="2200" dirty="0">
                  <a:latin typeface="+mn-ea"/>
                  <a:ea typeface="+mn-ea"/>
                </a:rPr>
                <a:t>在零、部、配件全年需要量不确定的情况下的决策分析，可以应用成本平衡点发。</a:t>
              </a:r>
              <a:endParaRPr lang="zh-CN" sz="2200" dirty="0">
                <a:latin typeface="+mn-ea"/>
                <a:ea typeface="+mn-ea"/>
              </a:endParaRPr>
            </a:p>
          </p:txBody>
        </p:sp>
        <p:pic>
          <p:nvPicPr>
            <p:cNvPr id="22541" name="Picture 3" descr="D:\我的文档\Desktop\010P0000240223H3X2-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3200" y="4869160"/>
              <a:ext cx="1512168" cy="151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08562" y="806475"/>
            <a:ext cx="6635510" cy="822325"/>
            <a:chOff x="11113" y="950913"/>
            <a:chExt cx="5445943" cy="822325"/>
          </a:xfrm>
        </p:grpSpPr>
        <p:pic>
          <p:nvPicPr>
            <p:cNvPr id="25" name="TextBox 1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240207" y="1124750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六、零、部、配件取得方式的决策分析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81183" y="1959223"/>
            <a:ext cx="6046865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 零、部、配件全年需要量确定的情况下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4283" y="4389736"/>
            <a:ext cx="6046865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 零、部、配件全年需要量不确定的情况下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C7EB5B8F-41F1-4649-8D89-EE129FB4AD00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8" name="矩形 2">
              <a:extLst>
                <a:ext uri="{FF2B5EF4-FFF2-40B4-BE49-F238E27FC236}">
                  <a16:creationId xmlns:a16="http://schemas.microsoft.com/office/drawing/2014/main" id="{E9320CCF-33E2-4D67-9A27-96D4262A3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0" name="TextBox 23">
              <a:extLst>
                <a:ext uri="{FF2B5EF4-FFF2-40B4-BE49-F238E27FC236}">
                  <a16:creationId xmlns:a16="http://schemas.microsoft.com/office/drawing/2014/main" id="{C0A69F71-9049-4F14-9455-AA6C236E04FB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99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生产何种产品的决策分析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36"/>
          <p:cNvGrpSpPr>
            <a:grpSpLocks/>
          </p:cNvGrpSpPr>
          <p:nvPr/>
        </p:nvGrpSpPr>
        <p:grpSpPr bwMode="auto">
          <a:xfrm>
            <a:off x="579597" y="2276872"/>
            <a:ext cx="11032806" cy="1836850"/>
            <a:chOff x="-32004" y="1720934"/>
            <a:chExt cx="9035954" cy="2498582"/>
          </a:xfrm>
        </p:grpSpPr>
        <p:sp>
          <p:nvSpPr>
            <p:cNvPr id="20" name="矩形 19"/>
            <p:cNvSpPr/>
            <p:nvPr/>
          </p:nvSpPr>
          <p:spPr>
            <a:xfrm>
              <a:off x="-32004" y="1720934"/>
              <a:ext cx="9035954" cy="2498582"/>
            </a:xfrm>
            <a:prstGeom prst="rect">
              <a:avLst/>
            </a:prstGeom>
            <a:solidFill>
              <a:srgbClr val="33660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/>
                <a:t>   </a:t>
              </a:r>
              <a:endParaRPr lang="zh-CN" altLang="en-US" dirty="0"/>
            </a:p>
          </p:txBody>
        </p:sp>
        <p:sp>
          <p:nvSpPr>
            <p:cNvPr id="21" name="TextBox 34"/>
            <p:cNvSpPr txBox="1">
              <a:spLocks noChangeArrowheads="1"/>
            </p:cNvSpPr>
            <p:nvPr/>
          </p:nvSpPr>
          <p:spPr bwMode="auto">
            <a:xfrm>
              <a:off x="-32004" y="1916832"/>
              <a:ext cx="8918004" cy="2197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</a:rPr>
                <a:t>　　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大田公司现使用同一台设备可生产甲产品，也可以生产乙产品。该设备最大的生产能力为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100 000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小时，生产一件甲产品需要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25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小时，生产一件乙产品需要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20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小时。</a:t>
              </a:r>
              <a:endParaRPr lang="en-US" altLang="zh-CN" sz="2200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两种产品的售价、单位变动成本、固定成本总额资料如下：</a:t>
              </a:r>
            </a:p>
          </p:txBody>
        </p:sp>
      </p:grpSp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575473"/>
              </p:ext>
            </p:extLst>
          </p:nvPr>
        </p:nvGraphicFramePr>
        <p:xfrm>
          <a:off x="1631504" y="4221088"/>
          <a:ext cx="8568951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0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甲产品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乙产品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单价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40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35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单位变动成本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20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17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固定成本总额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32 000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矩形 22"/>
          <p:cNvSpPr/>
          <p:nvPr/>
        </p:nvSpPr>
        <p:spPr>
          <a:xfrm>
            <a:off x="2738349" y="5949280"/>
            <a:ext cx="7030059" cy="630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200" dirty="0">
                <a:latin typeface="黑体" pitchFamily="2" charset="-122"/>
                <a:ea typeface="黑体" pitchFamily="2" charset="-122"/>
              </a:rPr>
              <a:t>采用差量分析法分析生产哪种产品比较有利？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1DD4166-AE03-4636-AF79-0BEE8B1EF4AE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24" name="矩形 2">
              <a:extLst>
                <a:ext uri="{FF2B5EF4-FFF2-40B4-BE49-F238E27FC236}">
                  <a16:creationId xmlns:a16="http://schemas.microsoft.com/office/drawing/2014/main" id="{7AF9214B-1FF6-4E7C-A515-8528B407B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460A8761-31B4-4106-82F4-8EAF1715F7AF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568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 bwMode="auto">
          <a:xfrm>
            <a:off x="407282" y="2150854"/>
            <a:ext cx="11377350" cy="286232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dirty="0"/>
              <a:t>　　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东方公司每年需要甲零件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4000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个，若向市场购买，进货价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27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个；该公司目前有剩余生产能力能够生产该零件，经估算，每个零件直接材料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15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元，直接人工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元，变动制造费用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3.5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元，每个零件负担固定制造费用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元。不生产该零件，生产设备也无他用。</a:t>
            </a:r>
            <a:endParaRPr lang="en-US" altLang="zh-CN" sz="24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 要求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: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做出该零件自制还是外购的决策分析。</a:t>
            </a:r>
            <a:endParaRPr lang="zh-CN" sz="24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08562" y="806475"/>
            <a:ext cx="6635510" cy="822325"/>
            <a:chOff x="11113" y="950913"/>
            <a:chExt cx="5445943" cy="822325"/>
          </a:xfrm>
        </p:grpSpPr>
        <p:pic>
          <p:nvPicPr>
            <p:cNvPr id="2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240207" y="1124750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六、零、部、配件取得方式的决策分析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149CEE03-ED83-4DE0-9590-C362CB457438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0" name="矩形 2">
              <a:extLst>
                <a:ext uri="{FF2B5EF4-FFF2-40B4-BE49-F238E27FC236}">
                  <a16:creationId xmlns:a16="http://schemas.microsoft.com/office/drawing/2014/main" id="{38F89CF4-0A25-4DF5-A4F1-0AB1E32FC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414B7A7B-040B-4444-B289-1AFD2109F7B1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60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 bwMode="auto">
          <a:xfrm>
            <a:off x="407282" y="1962706"/>
            <a:ext cx="11377350" cy="175432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dirty="0"/>
              <a:t>　　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东方公司生产时需要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零件，以前一直是外购，单价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18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元。目前工厂有剩余生产能力能够生产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零件，每年需要增加专属成本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4000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元，自制的单位变动成本是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元。</a:t>
            </a:r>
            <a:endParaRPr lang="en-US" altLang="zh-CN" sz="24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  要求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: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做出该零件自制还是外购的决策分析。</a:t>
            </a:r>
            <a:endParaRPr lang="zh-CN" sz="24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08562" y="806475"/>
            <a:ext cx="6635510" cy="822325"/>
            <a:chOff x="11113" y="950913"/>
            <a:chExt cx="5445943" cy="822325"/>
          </a:xfrm>
        </p:grpSpPr>
        <p:pic>
          <p:nvPicPr>
            <p:cNvPr id="2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240207" y="1124750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六、零、部、配件取得方式的决策分析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C0219E45-8842-4200-93E9-BD9F3F6BE8E0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0" name="矩形 2">
              <a:extLst>
                <a:ext uri="{FF2B5EF4-FFF2-40B4-BE49-F238E27FC236}">
                  <a16:creationId xmlns:a16="http://schemas.microsoft.com/office/drawing/2014/main" id="{FA020F59-F2E3-41CA-816C-C272E6F33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BA19DFCC-8CDE-432B-BD69-691C1A61BEA7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5987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 bwMode="auto">
          <a:xfrm>
            <a:off x="839416" y="1628800"/>
            <a:ext cx="10729192" cy="286232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dirty="0"/>
              <a:t>　　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某公司每年生产甲半成品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10 000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件，销售单价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60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元，单位变动成本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元，全年固定成本总额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万元。若把甲半成品进一步加工为乙产品，则每件需增加变动成本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元，乙产品的售价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90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元。假设企业具备进一步加工的能力，该生产能力无法转移，但进一步加工中需要追加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60 000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元的专属成本。</a:t>
            </a:r>
            <a:endParaRPr lang="en-US" altLang="zh-CN" sz="24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要求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: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请做出半成品直接出售还是继续加工的决策。</a:t>
            </a:r>
            <a:endParaRPr lang="zh-CN" sz="24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1346" y="92845"/>
            <a:ext cx="3494106" cy="613803"/>
            <a:chOff x="1271464" y="2420888"/>
            <a:chExt cx="4392488" cy="613803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练一练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39ADED49-6F66-4981-9A4F-D84D5DCD75DB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2F3A9909-5F30-4AFE-886D-FE757545F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592B4885-BB5F-4BDD-9640-C77798FADBCC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52942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163350"/>
              </p:ext>
            </p:extLst>
          </p:nvPr>
        </p:nvGraphicFramePr>
        <p:xfrm>
          <a:off x="1947467" y="1748815"/>
          <a:ext cx="8541020" cy="2760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5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5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5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项目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进一步加工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直接出售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差量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相关收入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900</a:t>
                      </a:r>
                      <a:r>
                        <a:rPr lang="en-US" altLang="zh-CN" sz="2400" b="1" baseline="0" dirty="0">
                          <a:latin typeface="黑体" pitchFamily="2" charset="-122"/>
                          <a:ea typeface="黑体" pitchFamily="2" charset="-122"/>
                        </a:rPr>
                        <a:t>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600 000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+300 000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变动成本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200 000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+200 000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专属成本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60 000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+60 000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差量损益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+40 000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91346" y="92845"/>
            <a:ext cx="3494106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83036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 bwMode="auto">
          <a:xfrm>
            <a:off x="839416" y="1628800"/>
            <a:ext cx="10729192" cy="341632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dirty="0"/>
              <a:t>　　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某公司每年生产甲半成品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10 000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件，销售单价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60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元，单位变动成本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元，全年固定成本总额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万元。若把甲半成品进一步加工为乙产品，则每件需增加变动成本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20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元，乙产品的售价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90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元。假设企业具备进一步加工的能力，该生产能力无法转移，但进一步加工中需要追加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60 000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元的专属成本。如果不深加工，可将追加资金用于资金投资，每年可获得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50 000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元得投资收益。</a:t>
            </a:r>
            <a:endParaRPr lang="en-US" altLang="zh-CN" sz="2400" dirty="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要求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: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请做出半成品直接出售还是继续加工的决策。</a:t>
            </a:r>
            <a:endParaRPr lang="zh-CN" sz="24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1346" y="92845"/>
            <a:ext cx="3494106" cy="613803"/>
            <a:chOff x="1271464" y="2420888"/>
            <a:chExt cx="4392488" cy="613803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0987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611726"/>
              </p:ext>
            </p:extLst>
          </p:nvPr>
        </p:nvGraphicFramePr>
        <p:xfrm>
          <a:off x="1947467" y="1748815"/>
          <a:ext cx="8541020" cy="3312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5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5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5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项目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进一步加工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直接出售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差量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相关收入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900</a:t>
                      </a:r>
                      <a:r>
                        <a:rPr lang="en-US" altLang="zh-CN" sz="2400" b="1" baseline="0" dirty="0">
                          <a:latin typeface="黑体" pitchFamily="2" charset="-122"/>
                          <a:ea typeface="黑体" pitchFamily="2" charset="-122"/>
                        </a:rPr>
                        <a:t>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600 000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+300 000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变动成本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200 000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+200 000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专属成本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60 000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+60 000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机会成本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50 000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+50 000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黑体" pitchFamily="2" charset="-122"/>
                          <a:ea typeface="黑体" pitchFamily="2" charset="-122"/>
                        </a:rPr>
                        <a:t>差量损益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黑体" pitchFamily="2" charset="-122"/>
                          <a:ea typeface="黑体" pitchFamily="2" charset="-122"/>
                        </a:rPr>
                        <a:t>-10 000</a:t>
                      </a:r>
                      <a:endParaRPr lang="zh-CN" altLang="en-US" sz="2400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91346" y="92845"/>
            <a:ext cx="3494106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8886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生产何种产品的决策分析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34"/>
          <p:cNvSpPr txBox="1">
            <a:spLocks noChangeArrowheads="1"/>
          </p:cNvSpPr>
          <p:nvPr/>
        </p:nvSpPr>
        <p:spPr bwMode="auto">
          <a:xfrm>
            <a:off x="319778" y="2420887"/>
            <a:ext cx="1167790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chemeClr val="bg1"/>
                </a:solidFill>
              </a:rPr>
              <a:t>　　该设备最大的生产能力为</a:t>
            </a:r>
            <a:r>
              <a:rPr lang="en-US" altLang="zh-CN" sz="2200" dirty="0">
                <a:solidFill>
                  <a:schemeClr val="bg1"/>
                </a:solidFill>
              </a:rPr>
              <a:t>100 000</a:t>
            </a:r>
            <a:r>
              <a:rPr lang="zh-CN" altLang="en-US" sz="2200" dirty="0">
                <a:solidFill>
                  <a:schemeClr val="bg1"/>
                </a:solidFill>
              </a:rPr>
              <a:t>小时，生产一件甲产品需要</a:t>
            </a:r>
            <a:r>
              <a:rPr lang="en-US" altLang="zh-CN" sz="2200" dirty="0">
                <a:solidFill>
                  <a:schemeClr val="bg1"/>
                </a:solidFill>
              </a:rPr>
              <a:t>25</a:t>
            </a:r>
            <a:r>
              <a:rPr lang="zh-CN" altLang="en-US" sz="2200" dirty="0">
                <a:solidFill>
                  <a:schemeClr val="bg1"/>
                </a:solidFill>
              </a:rPr>
              <a:t>小时，生产一件乙产品需要</a:t>
            </a:r>
            <a:r>
              <a:rPr lang="en-US" altLang="zh-CN" sz="2200" dirty="0">
                <a:solidFill>
                  <a:schemeClr val="bg1"/>
                </a:solidFill>
              </a:rPr>
              <a:t>20</a:t>
            </a:r>
            <a:r>
              <a:rPr lang="zh-CN" altLang="en-US" sz="2200" dirty="0">
                <a:solidFill>
                  <a:schemeClr val="bg1"/>
                </a:solidFill>
              </a:rPr>
              <a:t>小时。两种产品的售价、单位变动成本、固定成本总额资料如下：</a:t>
            </a:r>
          </a:p>
        </p:txBody>
      </p:sp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316242"/>
              </p:ext>
            </p:extLst>
          </p:nvPr>
        </p:nvGraphicFramePr>
        <p:xfrm>
          <a:off x="1415478" y="2435735"/>
          <a:ext cx="8496946" cy="3376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9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9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4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2342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甲产品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乙产品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差量金额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342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单价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40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35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342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单位变动成本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20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17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342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最大产量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4 000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5 000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342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差量收入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160 000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175 000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-15 000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342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差量成本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80 000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85 000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-5 000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2342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差量利润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-10</a:t>
                      </a:r>
                      <a:r>
                        <a:rPr lang="en-US" altLang="zh-CN" b="1" baseline="0" dirty="0">
                          <a:latin typeface="黑体" pitchFamily="2" charset="-122"/>
                          <a:ea typeface="黑体" pitchFamily="2" charset="-122"/>
                        </a:rPr>
                        <a:t>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1" name="组合 10">
            <a:extLst>
              <a:ext uri="{FF2B5EF4-FFF2-40B4-BE49-F238E27FC236}">
                <a16:creationId xmlns:a16="http://schemas.microsoft.com/office/drawing/2014/main" id="{087773D9-A7AE-4FBB-AA3E-4E5286635237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8" name="矩形 2">
              <a:extLst>
                <a:ext uri="{FF2B5EF4-FFF2-40B4-BE49-F238E27FC236}">
                  <a16:creationId xmlns:a16="http://schemas.microsoft.com/office/drawing/2014/main" id="{332A5AC9-1BD7-4E87-8E1A-085D79C38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0" name="TextBox 23">
              <a:extLst>
                <a:ext uri="{FF2B5EF4-FFF2-40B4-BE49-F238E27FC236}">
                  <a16:creationId xmlns:a16="http://schemas.microsoft.com/office/drawing/2014/main" id="{5E2DD27A-9491-4940-A58F-DCECBC8A4470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2395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5" name="组合 37"/>
          <p:cNvGrpSpPr>
            <a:grpSpLocks/>
          </p:cNvGrpSpPr>
          <p:nvPr/>
        </p:nvGrpSpPr>
        <p:grpSpPr bwMode="auto">
          <a:xfrm>
            <a:off x="867508" y="2492375"/>
            <a:ext cx="4431323" cy="3384550"/>
            <a:chOff x="704528" y="2492896"/>
            <a:chExt cx="3600400" cy="3384376"/>
          </a:xfrm>
          <a:solidFill>
            <a:schemeClr val="accent1"/>
          </a:solidFill>
        </p:grpSpPr>
        <p:grpSp>
          <p:nvGrpSpPr>
            <p:cNvPr id="17425" name="组合 36"/>
            <p:cNvGrpSpPr>
              <a:grpSpLocks/>
            </p:cNvGrpSpPr>
            <p:nvPr/>
          </p:nvGrpSpPr>
          <p:grpSpPr bwMode="auto">
            <a:xfrm>
              <a:off x="704528" y="2852936"/>
              <a:ext cx="3600400" cy="3024336"/>
              <a:chOff x="704528" y="2852936"/>
              <a:chExt cx="3600400" cy="3024336"/>
            </a:xfrm>
            <a:grpFill/>
          </p:grpSpPr>
          <p:sp>
            <p:nvSpPr>
              <p:cNvPr id="17431" name="Rectangle 7"/>
              <p:cNvSpPr>
                <a:spLocks noChangeArrowheads="1"/>
              </p:cNvSpPr>
              <p:nvPr/>
            </p:nvSpPr>
            <p:spPr bwMode="gray">
              <a:xfrm>
                <a:off x="704528" y="2852936"/>
                <a:ext cx="3600400" cy="3024336"/>
              </a:xfrm>
              <a:prstGeom prst="rect">
                <a:avLst/>
              </a:prstGeom>
              <a:grpFill/>
              <a:ln w="9525">
                <a:miter lim="800000"/>
                <a:headEnd/>
                <a:tailEnd/>
              </a:ln>
              <a:scene3d>
                <a:camera prst="legacyObliqueBottomRight"/>
                <a:lightRig rig="legacyFlat1" dir="t"/>
              </a:scene3d>
              <a:sp3d extrusionH="2270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>
                  <a:latin typeface="+mn-ea"/>
                  <a:ea typeface="+mn-ea"/>
                </a:endParaRPr>
              </a:p>
            </p:txBody>
          </p:sp>
          <p:sp>
            <p:nvSpPr>
              <p:cNvPr id="17432" name="TextBox 33"/>
              <p:cNvSpPr txBox="1">
                <a:spLocks noChangeArrowheads="1"/>
              </p:cNvSpPr>
              <p:nvPr/>
            </p:nvSpPr>
            <p:spPr bwMode="auto">
              <a:xfrm>
                <a:off x="704528" y="3000862"/>
                <a:ext cx="3600400" cy="280076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1pPr>
                <a:lvl2pPr marL="742950" indent="-28575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2pPr>
                <a:lvl3pPr marL="11430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3pPr>
                <a:lvl4pPr marL="16002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4pPr>
                <a:lvl5pPr marL="20574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200000"/>
                  </a:lnSpc>
                </a:pPr>
                <a:r>
                  <a:rPr lang="zh-CN" altLang="en-US" sz="2200">
                    <a:solidFill>
                      <a:schemeClr val="bg1"/>
                    </a:solidFill>
                    <a:latin typeface="+mn-ea"/>
                    <a:ea typeface="+mn-ea"/>
                  </a:rPr>
                  <a:t>　　各备选方案只是利用现有剩余生产能力，原有固定成本都是相同的。</a:t>
                </a:r>
              </a:p>
              <a:p>
                <a:pPr eaLnBrk="1" hangingPunct="1">
                  <a:lnSpc>
                    <a:spcPct val="200000"/>
                  </a:lnSpc>
                  <a:buFont typeface="Wingdings" pitchFamily="2" charset="2"/>
                  <a:buChar char="u"/>
                </a:pPr>
                <a:r>
                  <a:rPr lang="zh-CN" altLang="en-US" sz="2200">
                    <a:solidFill>
                      <a:schemeClr val="bg1"/>
                    </a:solidFill>
                    <a:latin typeface="+mn-ea"/>
                    <a:ea typeface="+mn-ea"/>
                  </a:rPr>
                  <a:t>一般采用贡献毛益分析法。</a:t>
                </a:r>
              </a:p>
            </p:txBody>
          </p:sp>
        </p:grpSp>
        <p:grpSp>
          <p:nvGrpSpPr>
            <p:cNvPr id="17426" name="组合 28"/>
            <p:cNvGrpSpPr>
              <a:grpSpLocks/>
            </p:cNvGrpSpPr>
            <p:nvPr/>
          </p:nvGrpSpPr>
          <p:grpSpPr bwMode="auto">
            <a:xfrm>
              <a:off x="1011288" y="2492896"/>
              <a:ext cx="2986881" cy="590694"/>
              <a:chOff x="1011288" y="2492896"/>
              <a:chExt cx="2986881" cy="590694"/>
            </a:xfrm>
            <a:grpFill/>
          </p:grpSpPr>
          <p:grpSp>
            <p:nvGrpSpPr>
              <p:cNvPr id="17427" name="组合 21"/>
              <p:cNvGrpSpPr>
                <a:grpSpLocks/>
              </p:cNvGrpSpPr>
              <p:nvPr/>
            </p:nvGrpSpPr>
            <p:grpSpPr bwMode="auto">
              <a:xfrm>
                <a:off x="1011288" y="2492896"/>
                <a:ext cx="2986881" cy="590694"/>
                <a:chOff x="4270375" y="4716463"/>
                <a:chExt cx="2986881" cy="590694"/>
              </a:xfrm>
              <a:grpFill/>
            </p:grpSpPr>
            <p:sp>
              <p:nvSpPr>
                <p:cNvPr id="40971" name="AutoShape 11"/>
                <p:cNvSpPr>
                  <a:spLocks noChangeArrowheads="1"/>
                </p:cNvSpPr>
                <p:nvPr/>
              </p:nvSpPr>
              <p:spPr bwMode="ltGray">
                <a:xfrm>
                  <a:off x="4269999" y="4716463"/>
                  <a:ext cx="2987634" cy="584170"/>
                </a:xfrm>
                <a:prstGeom prst="roundRect">
                  <a:avLst>
                    <a:gd name="adj" fmla="val 11921"/>
                  </a:avLst>
                </a:prstGeom>
                <a:grpFill/>
                <a:ln w="28575">
                  <a:solidFill>
                    <a:srgbClr val="FEFFFF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latin typeface="+mn-ea"/>
                    <a:ea typeface="+mn-ea"/>
                  </a:endParaRPr>
                </a:p>
              </p:txBody>
            </p:sp>
            <p:pic>
              <p:nvPicPr>
                <p:cNvPr id="17430" name="Picture 12" descr="Picture4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5938" y="4764088"/>
                  <a:ext cx="639130" cy="5430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7428" name="TextBox 27"/>
              <p:cNvSpPr txBox="1">
                <a:spLocks noChangeArrowheads="1"/>
              </p:cNvSpPr>
              <p:nvPr/>
            </p:nvSpPr>
            <p:spPr bwMode="auto">
              <a:xfrm>
                <a:off x="1239797" y="2543388"/>
                <a:ext cx="2484202" cy="4924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1pPr>
                <a:lvl2pPr marL="742950" indent="-28575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2pPr>
                <a:lvl3pPr marL="11430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3pPr>
                <a:lvl4pPr marL="16002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4pPr>
                <a:lvl5pPr marL="20574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9pPr>
              </a:lstStyle>
              <a:p>
                <a:pPr algn="ctr" eaLnBrk="1" hangingPunct="1"/>
                <a:r>
                  <a:rPr lang="zh-CN" altLang="en-US" sz="2600" b="1" dirty="0">
                    <a:solidFill>
                      <a:srgbClr val="FFFF00"/>
                    </a:solidFill>
                    <a:latin typeface="+mn-ea"/>
                    <a:ea typeface="+mn-ea"/>
                  </a:rPr>
                  <a:t>不追加专属成本</a:t>
                </a:r>
                <a:endParaRPr lang="zh-CN" sz="2600" dirty="0">
                  <a:solidFill>
                    <a:srgbClr val="FFFF00"/>
                  </a:solidFill>
                  <a:latin typeface="+mn-ea"/>
                  <a:ea typeface="+mn-ea"/>
                </a:endParaRPr>
              </a:p>
            </p:txBody>
          </p:sp>
        </p:grpSp>
      </p:grpSp>
      <p:grpSp>
        <p:nvGrpSpPr>
          <p:cNvPr id="17416" name="组合 38"/>
          <p:cNvGrpSpPr>
            <a:grpSpLocks/>
          </p:cNvGrpSpPr>
          <p:nvPr/>
        </p:nvGrpSpPr>
        <p:grpSpPr bwMode="auto">
          <a:xfrm>
            <a:off x="6744072" y="2708276"/>
            <a:ext cx="4431323" cy="3457575"/>
            <a:chOff x="5673080" y="2708920"/>
            <a:chExt cx="3600400" cy="3456384"/>
          </a:xfrm>
        </p:grpSpPr>
        <p:grpSp>
          <p:nvGrpSpPr>
            <p:cNvPr id="17417" name="组合 35"/>
            <p:cNvGrpSpPr>
              <a:grpSpLocks/>
            </p:cNvGrpSpPr>
            <p:nvPr/>
          </p:nvGrpSpPr>
          <p:grpSpPr bwMode="auto">
            <a:xfrm>
              <a:off x="5673080" y="3140968"/>
              <a:ext cx="3600400" cy="3024336"/>
              <a:chOff x="5673080" y="3140968"/>
              <a:chExt cx="3600400" cy="3024336"/>
            </a:xfrm>
          </p:grpSpPr>
          <p:sp>
            <p:nvSpPr>
              <p:cNvPr id="17423" name="Rectangle 7"/>
              <p:cNvSpPr>
                <a:spLocks noChangeArrowheads="1"/>
              </p:cNvSpPr>
              <p:nvPr/>
            </p:nvSpPr>
            <p:spPr bwMode="gray">
              <a:xfrm>
                <a:off x="5673080" y="3140968"/>
                <a:ext cx="3600400" cy="3024336"/>
              </a:xfrm>
              <a:prstGeom prst="rect">
                <a:avLst/>
              </a:prstGeom>
              <a:solidFill>
                <a:srgbClr val="007E39"/>
              </a:solidFill>
              <a:ln w="9525">
                <a:miter lim="800000"/>
                <a:headEnd/>
                <a:tailEnd/>
              </a:ln>
              <a:scene3d>
                <a:camera prst="legacyObliqueBottomRight"/>
                <a:lightRig rig="legacyFlat1" dir="t"/>
              </a:scene3d>
              <a:sp3d extrusionH="2270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>
                  <a:latin typeface="+mn-ea"/>
                  <a:ea typeface="+mn-ea"/>
                </a:endParaRPr>
              </a:p>
            </p:txBody>
          </p:sp>
          <p:sp>
            <p:nvSpPr>
              <p:cNvPr id="17424" name="TextBox 34"/>
              <p:cNvSpPr txBox="1">
                <a:spLocks noChangeArrowheads="1"/>
              </p:cNvSpPr>
              <p:nvPr/>
            </p:nvSpPr>
            <p:spPr bwMode="auto">
              <a:xfrm>
                <a:off x="5673080" y="3295742"/>
                <a:ext cx="3600400" cy="28007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1pPr>
                <a:lvl2pPr marL="742950" indent="-28575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2pPr>
                <a:lvl3pPr marL="11430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3pPr>
                <a:lvl4pPr marL="16002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4pPr>
                <a:lvl5pPr marL="20574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200000"/>
                  </a:lnSpc>
                </a:pPr>
                <a:r>
                  <a:rPr lang="zh-CN" altLang="en-US" sz="2200">
                    <a:solidFill>
                      <a:schemeClr val="bg1"/>
                    </a:solidFill>
                    <a:latin typeface="+mn-ea"/>
                    <a:ea typeface="+mn-ea"/>
                  </a:rPr>
                  <a:t>　　产品开发的品种决策方案涉及追加专属成本。</a:t>
                </a:r>
              </a:p>
              <a:p>
                <a:pPr eaLnBrk="1" hangingPunct="1">
                  <a:lnSpc>
                    <a:spcPct val="200000"/>
                  </a:lnSpc>
                  <a:buFont typeface="Wingdings" pitchFamily="2" charset="2"/>
                  <a:buChar char="u"/>
                </a:pPr>
                <a:r>
                  <a:rPr lang="zh-CN" altLang="en-US" sz="2200">
                    <a:solidFill>
                      <a:schemeClr val="bg1"/>
                    </a:solidFill>
                    <a:latin typeface="+mn-ea"/>
                    <a:ea typeface="+mn-ea"/>
                  </a:rPr>
                  <a:t>贡献毛益扣除专属成本后的余额进行评价。</a:t>
                </a:r>
              </a:p>
            </p:txBody>
          </p:sp>
        </p:grpSp>
        <p:grpSp>
          <p:nvGrpSpPr>
            <p:cNvPr id="17418" name="组合 30"/>
            <p:cNvGrpSpPr>
              <a:grpSpLocks/>
            </p:cNvGrpSpPr>
            <p:nvPr/>
          </p:nvGrpSpPr>
          <p:grpSpPr bwMode="auto">
            <a:xfrm>
              <a:off x="5979840" y="2708920"/>
              <a:ext cx="2986881" cy="590694"/>
              <a:chOff x="5979840" y="2708920"/>
              <a:chExt cx="2986881" cy="590694"/>
            </a:xfrm>
          </p:grpSpPr>
          <p:grpSp>
            <p:nvGrpSpPr>
              <p:cNvPr id="17419" name="组合 24"/>
              <p:cNvGrpSpPr>
                <a:grpSpLocks/>
              </p:cNvGrpSpPr>
              <p:nvPr/>
            </p:nvGrpSpPr>
            <p:grpSpPr bwMode="auto">
              <a:xfrm>
                <a:off x="5979840" y="2708920"/>
                <a:ext cx="2986881" cy="590694"/>
                <a:chOff x="4270375" y="4716463"/>
                <a:chExt cx="2986881" cy="590694"/>
              </a:xfrm>
            </p:grpSpPr>
            <p:sp>
              <p:nvSpPr>
                <p:cNvPr id="26" name="AutoShape 11"/>
                <p:cNvSpPr>
                  <a:spLocks noChangeArrowheads="1"/>
                </p:cNvSpPr>
                <p:nvPr/>
              </p:nvSpPr>
              <p:spPr bwMode="ltGray">
                <a:xfrm>
                  <a:off x="4269999" y="4716463"/>
                  <a:ext cx="2987634" cy="583998"/>
                </a:xfrm>
                <a:prstGeom prst="roundRect">
                  <a:avLst>
                    <a:gd name="adj" fmla="val 11921"/>
                  </a:avLst>
                </a:prstGeom>
                <a:solidFill>
                  <a:srgbClr val="00B050"/>
                </a:solidFill>
                <a:ln w="28575">
                  <a:solidFill>
                    <a:srgbClr val="FEFFFF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latin typeface="+mn-ea"/>
                    <a:ea typeface="+mn-ea"/>
                  </a:endParaRPr>
                </a:p>
              </p:txBody>
            </p:sp>
            <p:pic>
              <p:nvPicPr>
                <p:cNvPr id="17422" name="Picture 12" descr="Picture4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5938" y="4764088"/>
                  <a:ext cx="639130" cy="5430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7420" name="TextBox 29"/>
              <p:cNvSpPr txBox="1">
                <a:spLocks noChangeArrowheads="1"/>
              </p:cNvSpPr>
              <p:nvPr/>
            </p:nvSpPr>
            <p:spPr bwMode="auto">
              <a:xfrm>
                <a:off x="6208350" y="2749509"/>
                <a:ext cx="2633082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1pPr>
                <a:lvl2pPr marL="742950" indent="-28575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2pPr>
                <a:lvl3pPr marL="11430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3pPr>
                <a:lvl4pPr marL="16002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4pPr>
                <a:lvl5pPr marL="2057400" indent="-228600" eaLnBrk="0" hangingPunct="0"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>
                    <a:solidFill>
                      <a:schemeClr val="tx1"/>
                    </a:solidFill>
                    <a:latin typeface="Arial" charset="0"/>
                    <a:ea typeface="楷体_GB2312" pitchFamily="49" charset="-122"/>
                  </a:defRPr>
                </a:lvl9pPr>
              </a:lstStyle>
              <a:p>
                <a:pPr algn="ctr" eaLnBrk="1" hangingPunct="1"/>
                <a:r>
                  <a:rPr lang="zh-CN" altLang="en-US" sz="2600" b="1" dirty="0">
                    <a:solidFill>
                      <a:srgbClr val="FFFF00"/>
                    </a:solidFill>
                    <a:latin typeface="+mn-ea"/>
                    <a:ea typeface="+mn-ea"/>
                  </a:rPr>
                  <a:t>追加专属成本</a:t>
                </a:r>
              </a:p>
            </p:txBody>
          </p:sp>
        </p:grp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开发新产品的决策分析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F59C2D38-85AE-435F-AD5E-2BE915A8F1EF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35" name="矩形 2">
              <a:extLst>
                <a:ext uri="{FF2B5EF4-FFF2-40B4-BE49-F238E27FC236}">
                  <a16:creationId xmlns:a16="http://schemas.microsoft.com/office/drawing/2014/main" id="{30518511-5464-4333-9D15-1D8B4B61F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48343A57-A944-43E2-A535-EA819331C21D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4381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开发新产品的决策分析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组合 36"/>
          <p:cNvGrpSpPr>
            <a:grpSpLocks/>
          </p:cNvGrpSpPr>
          <p:nvPr/>
        </p:nvGrpSpPr>
        <p:grpSpPr bwMode="auto">
          <a:xfrm>
            <a:off x="695400" y="2614529"/>
            <a:ext cx="10729192" cy="2822968"/>
            <a:chOff x="-32004" y="1788438"/>
            <a:chExt cx="9035954" cy="2498582"/>
          </a:xfrm>
        </p:grpSpPr>
        <p:sp>
          <p:nvSpPr>
            <p:cNvPr id="35" name="矩形 34"/>
            <p:cNvSpPr/>
            <p:nvPr/>
          </p:nvSpPr>
          <p:spPr>
            <a:xfrm>
              <a:off x="-32004" y="1788438"/>
              <a:ext cx="9035954" cy="2498582"/>
            </a:xfrm>
            <a:prstGeom prst="rect">
              <a:avLst/>
            </a:prstGeom>
            <a:solidFill>
              <a:srgbClr val="33660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TextBox 34"/>
            <p:cNvSpPr txBox="1">
              <a:spLocks noChangeArrowheads="1"/>
            </p:cNvSpPr>
            <p:nvPr/>
          </p:nvSpPr>
          <p:spPr bwMode="auto">
            <a:xfrm>
              <a:off x="249917" y="2063183"/>
              <a:ext cx="8553226" cy="1879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</a:rPr>
                <a:t>　　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大田公司现有剩余生产能力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30 000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工时，可用于开发生产新产品。现有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A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、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B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两种产品可供选择。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A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产品的预计单价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100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件，单位变动成本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80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件，单位产品定额工时为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工时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件。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B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产品预计单价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50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件，单位变动成本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35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件，单位产品定额工时为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3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工时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件。开发新产品不需要追加专属成本，应开发何种产品？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2C8A745-9015-4114-B300-574CC2533C8F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3" name="矩形 2">
              <a:extLst>
                <a:ext uri="{FF2B5EF4-FFF2-40B4-BE49-F238E27FC236}">
                  <a16:creationId xmlns:a16="http://schemas.microsoft.com/office/drawing/2014/main" id="{0860F334-B564-4FBB-8EAA-3692860AE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72364E5B-0F5A-47DE-9947-F8D067DAF469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228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开发新产品的决策分析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992890"/>
              </p:ext>
            </p:extLst>
          </p:nvPr>
        </p:nvGraphicFramePr>
        <p:xfrm>
          <a:off x="1487488" y="2492896"/>
          <a:ext cx="8568951" cy="2962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0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A</a:t>
                      </a: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产品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B</a:t>
                      </a: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产品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最大产量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6 000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销售单价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50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单位变动成本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80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35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边际贡献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20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15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边际贡献总额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120 000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150 000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0" name="组合 9">
            <a:extLst>
              <a:ext uri="{FF2B5EF4-FFF2-40B4-BE49-F238E27FC236}">
                <a16:creationId xmlns:a16="http://schemas.microsoft.com/office/drawing/2014/main" id="{D4C06413-6265-43ED-A3FB-4FD2A2C5E1B4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1" name="矩形 2">
              <a:extLst>
                <a:ext uri="{FF2B5EF4-FFF2-40B4-BE49-F238E27FC236}">
                  <a16:creationId xmlns:a16="http://schemas.microsoft.com/office/drawing/2014/main" id="{4F7E02AF-75CF-43A8-BE3F-DEB7C9442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id="{B30CBAF3-2CF7-4EE9-BAB8-E2B73454DD6F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9896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开发新产品的决策分析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组合 36"/>
          <p:cNvGrpSpPr>
            <a:grpSpLocks/>
          </p:cNvGrpSpPr>
          <p:nvPr/>
        </p:nvGrpSpPr>
        <p:grpSpPr bwMode="auto">
          <a:xfrm>
            <a:off x="695400" y="2636912"/>
            <a:ext cx="10801200" cy="3766799"/>
            <a:chOff x="-32004" y="1788438"/>
            <a:chExt cx="9035954" cy="2603852"/>
          </a:xfrm>
        </p:grpSpPr>
        <p:sp>
          <p:nvSpPr>
            <p:cNvPr id="35" name="矩形 34"/>
            <p:cNvSpPr/>
            <p:nvPr/>
          </p:nvSpPr>
          <p:spPr>
            <a:xfrm>
              <a:off x="-32004" y="1788438"/>
              <a:ext cx="9035954" cy="2498582"/>
            </a:xfrm>
            <a:prstGeom prst="rect">
              <a:avLst/>
            </a:prstGeom>
            <a:solidFill>
              <a:srgbClr val="33660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TextBox 34"/>
            <p:cNvSpPr txBox="1">
              <a:spLocks noChangeArrowheads="1"/>
            </p:cNvSpPr>
            <p:nvPr/>
          </p:nvSpPr>
          <p:spPr bwMode="auto">
            <a:xfrm>
              <a:off x="249917" y="2063183"/>
              <a:ext cx="8754032" cy="2329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</a:rPr>
                <a:t>　　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大田公司现有剩余生产能力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30 000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工时，可用于开发生产新产品。现有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A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、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B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两种产品可供选择。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A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产品的预计单价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100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件，单位变动成本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80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件，单位产品定额工时为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工时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件。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B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产品预计单价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50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件，单位变动成本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35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件，单位产品定额工时为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3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工时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/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件。 </a:t>
              </a:r>
              <a:endParaRPr lang="en-US" altLang="zh-CN" sz="2200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      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  生产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A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需追加专属成本价款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10  000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元，生产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B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需追加专属成本价款</a:t>
              </a:r>
              <a:r>
                <a:rPr lang="en-US" altLang="zh-CN" sz="2200" dirty="0">
                  <a:solidFill>
                    <a:schemeClr val="bg1"/>
                  </a:solidFill>
                  <a:latin typeface="+mn-ea"/>
                  <a:ea typeface="+mn-ea"/>
                </a:rPr>
                <a:t>50  000</a:t>
              </a:r>
              <a:r>
                <a:rPr lang="zh-CN" altLang="en-US" sz="2200" dirty="0">
                  <a:solidFill>
                    <a:schemeClr val="bg1"/>
                  </a:solidFill>
                  <a:latin typeface="+mn-ea"/>
                  <a:ea typeface="+mn-ea"/>
                </a:rPr>
                <a:t>元，应开发何种产品？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1DC39CFB-F7FA-4938-B2A8-037F22019355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3" name="矩形 2">
              <a:extLst>
                <a:ext uri="{FF2B5EF4-FFF2-40B4-BE49-F238E27FC236}">
                  <a16:creationId xmlns:a16="http://schemas.microsoft.com/office/drawing/2014/main" id="{359B5C7E-9493-4D3B-AE59-D906BC4D3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id="{91FEC237-0921-4C46-B55F-5B824F1B0477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935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8562" y="836712"/>
            <a:ext cx="4475270" cy="822325"/>
            <a:chOff x="11113" y="950913"/>
            <a:chExt cx="5445943" cy="822325"/>
          </a:xfrm>
        </p:grpSpPr>
        <p:pic>
          <p:nvPicPr>
            <p:cNvPr id="3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240207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一、生产对象的决策分析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65159" y="1671191"/>
            <a:ext cx="39586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开发新产品的决策分析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590926"/>
              </p:ext>
            </p:extLst>
          </p:nvPr>
        </p:nvGraphicFramePr>
        <p:xfrm>
          <a:off x="1487488" y="2492896"/>
          <a:ext cx="8568951" cy="395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0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A</a:t>
                      </a: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产品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B</a:t>
                      </a: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产品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最大产量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6 000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销售单价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50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单位变动成本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80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35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边际贡献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20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15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边际贡献总额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120 000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150 000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专属固定成本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50 000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zh-CN" altLang="en-US" b="1" dirty="0">
                          <a:latin typeface="黑体" pitchFamily="2" charset="-122"/>
                          <a:ea typeface="黑体" pitchFamily="2" charset="-122"/>
                        </a:rPr>
                        <a:t>剩余贡献总额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110 000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400"/>
                        </a:spcBef>
                      </a:pPr>
                      <a:r>
                        <a:rPr lang="en-US" altLang="zh-CN" b="1" dirty="0">
                          <a:latin typeface="黑体" pitchFamily="2" charset="-122"/>
                          <a:ea typeface="黑体" pitchFamily="2" charset="-122"/>
                        </a:rPr>
                        <a:t>100 000</a:t>
                      </a:r>
                      <a:endParaRPr lang="zh-CN" altLang="en-US" b="1" dirty="0"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0" name="组合 9">
            <a:extLst>
              <a:ext uri="{FF2B5EF4-FFF2-40B4-BE49-F238E27FC236}">
                <a16:creationId xmlns:a16="http://schemas.microsoft.com/office/drawing/2014/main" id="{2C67ACEF-0C24-42FF-AD09-35F86E1E94EC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11" name="矩形 2">
              <a:extLst>
                <a:ext uri="{FF2B5EF4-FFF2-40B4-BE49-F238E27FC236}">
                  <a16:creationId xmlns:a16="http://schemas.microsoft.com/office/drawing/2014/main" id="{D56D8E37-2D96-4E86-B46D-B63CE35DC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id="{123B1585-380E-45BF-B1C2-26B7FDE81CB8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1606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3"/>
          <p:cNvGrpSpPr>
            <a:grpSpLocks/>
          </p:cNvGrpSpPr>
          <p:nvPr/>
        </p:nvGrpSpPr>
        <p:grpSpPr bwMode="auto">
          <a:xfrm>
            <a:off x="1835551" y="2280567"/>
            <a:ext cx="3540369" cy="3668713"/>
            <a:chOff x="827088" y="1847850"/>
            <a:chExt cx="2876550" cy="3668714"/>
          </a:xfrm>
        </p:grpSpPr>
        <p:sp>
          <p:nvSpPr>
            <p:cNvPr id="68610" name="AutoShape 2"/>
            <p:cNvSpPr>
              <a:spLocks noChangeArrowheads="1"/>
            </p:cNvSpPr>
            <p:nvPr/>
          </p:nvSpPr>
          <p:spPr bwMode="gray">
            <a:xfrm rot="5400000">
              <a:off x="432594" y="2245520"/>
              <a:ext cx="3665538" cy="2876550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chemeClr val="bg1">
                    <a:gamma/>
                    <a:shade val="78824"/>
                    <a:invGamma/>
                    <a:alpha val="98000"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8824"/>
                    <a:invGamma/>
                    <a:alpha val="98000"/>
                  </a:schemeClr>
                </a:gs>
              </a:gsLst>
              <a:lin ang="5400000" scaled="1"/>
            </a:gradFill>
            <a:ln w="38100" algn="ctr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21517" name="Freeform 3"/>
            <p:cNvSpPr>
              <a:spLocks/>
            </p:cNvSpPr>
            <p:nvPr/>
          </p:nvSpPr>
          <p:spPr bwMode="gray">
            <a:xfrm>
              <a:off x="827088" y="1847850"/>
              <a:ext cx="2859087" cy="933450"/>
            </a:xfrm>
            <a:custGeom>
              <a:avLst/>
              <a:gdLst>
                <a:gd name="T0" fmla="*/ 25340065 w 1270"/>
                <a:gd name="T1" fmla="*/ 2147483647 h 303"/>
                <a:gd name="T2" fmla="*/ 106430071 w 1270"/>
                <a:gd name="T3" fmla="*/ 1679849652 h 303"/>
                <a:gd name="T4" fmla="*/ 871717563 w 1270"/>
                <a:gd name="T5" fmla="*/ 208793985 h 303"/>
                <a:gd name="T6" fmla="*/ 1829592666 w 1270"/>
                <a:gd name="T7" fmla="*/ 104398533 h 303"/>
                <a:gd name="T8" fmla="*/ 2147483647 w 1270"/>
                <a:gd name="T9" fmla="*/ 113887064 h 303"/>
                <a:gd name="T10" fmla="*/ 2147483647 w 1270"/>
                <a:gd name="T11" fmla="*/ 132870287 h 303"/>
                <a:gd name="T12" fmla="*/ 2147483647 w 1270"/>
                <a:gd name="T13" fmla="*/ 1793736668 h 303"/>
                <a:gd name="T14" fmla="*/ 2147483647 w 1270"/>
                <a:gd name="T15" fmla="*/ 2147483647 h 303"/>
                <a:gd name="T16" fmla="*/ 25340065 w 1270"/>
                <a:gd name="T17" fmla="*/ 2147483647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70"/>
                <a:gd name="T28" fmla="*/ 0 h 303"/>
                <a:gd name="T29" fmla="*/ 1270 w 1270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70" h="303">
                  <a:moveTo>
                    <a:pt x="5" y="303"/>
                  </a:moveTo>
                  <a:cubicBezTo>
                    <a:pt x="5" y="303"/>
                    <a:pt x="0" y="253"/>
                    <a:pt x="21" y="177"/>
                  </a:cubicBezTo>
                  <a:cubicBezTo>
                    <a:pt x="48" y="130"/>
                    <a:pt x="69" y="44"/>
                    <a:pt x="172" y="22"/>
                  </a:cubicBezTo>
                  <a:cubicBezTo>
                    <a:pt x="275" y="0"/>
                    <a:pt x="235" y="13"/>
                    <a:pt x="361" y="11"/>
                  </a:cubicBezTo>
                  <a:cubicBezTo>
                    <a:pt x="487" y="9"/>
                    <a:pt x="813" y="12"/>
                    <a:pt x="932" y="12"/>
                  </a:cubicBezTo>
                  <a:cubicBezTo>
                    <a:pt x="1050" y="12"/>
                    <a:pt x="998" y="2"/>
                    <a:pt x="1070" y="14"/>
                  </a:cubicBezTo>
                  <a:cubicBezTo>
                    <a:pt x="1143" y="26"/>
                    <a:pt x="1215" y="84"/>
                    <a:pt x="1260" y="189"/>
                  </a:cubicBezTo>
                  <a:cubicBezTo>
                    <a:pt x="1270" y="262"/>
                    <a:pt x="1266" y="302"/>
                    <a:pt x="1266" y="302"/>
                  </a:cubicBezTo>
                  <a:lnTo>
                    <a:pt x="5" y="303"/>
                  </a:ln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21518" name="Rectangle 4"/>
            <p:cNvSpPr>
              <a:spLocks noChangeArrowheads="1"/>
            </p:cNvSpPr>
            <p:nvPr/>
          </p:nvSpPr>
          <p:spPr bwMode="gray">
            <a:xfrm>
              <a:off x="827088" y="2133600"/>
              <a:ext cx="280828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sz="2400">
                  <a:latin typeface="+mn-ea"/>
                  <a:ea typeface="+mn-ea"/>
                </a:rPr>
                <a:t>生产能力无法转移</a:t>
              </a:r>
              <a:endParaRPr lang="zh-CN">
                <a:latin typeface="+mn-ea"/>
                <a:ea typeface="+mn-ea"/>
              </a:endParaRPr>
            </a:p>
          </p:txBody>
        </p:sp>
        <p:sp>
          <p:nvSpPr>
            <p:cNvPr id="21519" name="Text Box 5"/>
            <p:cNvSpPr txBox="1">
              <a:spLocks noChangeArrowheads="1"/>
            </p:cNvSpPr>
            <p:nvPr/>
          </p:nvSpPr>
          <p:spPr bwMode="gray">
            <a:xfrm>
              <a:off x="848544" y="2852267"/>
              <a:ext cx="2808312" cy="2123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200" dirty="0">
                  <a:latin typeface="+mn-ea"/>
                  <a:ea typeface="+mn-ea"/>
                </a:rPr>
                <a:t>　　</a:t>
              </a:r>
              <a:r>
                <a:rPr lang="zh-CN" sz="2200" dirty="0">
                  <a:latin typeface="+mn-ea"/>
                  <a:ea typeface="+mn-ea"/>
                </a:rPr>
                <a:t>可采用贡献毛益分析法进行决策，只要亏损产品的贡献毛益大于零就不应该停产。</a:t>
              </a:r>
            </a:p>
          </p:txBody>
        </p:sp>
      </p:grpSp>
      <p:grpSp>
        <p:nvGrpSpPr>
          <p:cNvPr id="4" name="组合 24"/>
          <p:cNvGrpSpPr>
            <a:grpSpLocks/>
          </p:cNvGrpSpPr>
          <p:nvPr/>
        </p:nvGrpSpPr>
        <p:grpSpPr bwMode="auto">
          <a:xfrm>
            <a:off x="7032104" y="2350417"/>
            <a:ext cx="3546232" cy="3529012"/>
            <a:chOff x="5745088" y="1838474"/>
            <a:chExt cx="2881314" cy="3529013"/>
          </a:xfrm>
        </p:grpSpPr>
        <p:sp>
          <p:nvSpPr>
            <p:cNvPr id="68614" name="AutoShape 6"/>
            <p:cNvSpPr>
              <a:spLocks noChangeArrowheads="1"/>
            </p:cNvSpPr>
            <p:nvPr/>
          </p:nvSpPr>
          <p:spPr bwMode="gray">
            <a:xfrm rot="5400000">
              <a:off x="5424414" y="2165499"/>
              <a:ext cx="3522663" cy="2881313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chemeClr val="bg1">
                    <a:gamma/>
                    <a:shade val="78824"/>
                    <a:invGamma/>
                    <a:alpha val="98000"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8824"/>
                    <a:invGamma/>
                    <a:alpha val="98000"/>
                  </a:schemeClr>
                </a:gs>
              </a:gsLst>
              <a:lin ang="5400000" scaled="1"/>
            </a:gradFill>
            <a:ln w="38100" algn="ctr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21513" name="Freeform 7"/>
            <p:cNvSpPr>
              <a:spLocks/>
            </p:cNvSpPr>
            <p:nvPr/>
          </p:nvSpPr>
          <p:spPr bwMode="gray">
            <a:xfrm>
              <a:off x="5745088" y="1838474"/>
              <a:ext cx="2863850" cy="863600"/>
            </a:xfrm>
            <a:custGeom>
              <a:avLst/>
              <a:gdLst>
                <a:gd name="T0" fmla="*/ 30948200 w 1261"/>
                <a:gd name="T1" fmla="*/ 2147483647 h 303"/>
                <a:gd name="T2" fmla="*/ 92842337 w 1261"/>
                <a:gd name="T3" fmla="*/ 1413479273 h 303"/>
                <a:gd name="T4" fmla="*/ 881995338 w 1261"/>
                <a:gd name="T5" fmla="*/ 243703351 h 303"/>
                <a:gd name="T6" fmla="*/ 1815569481 w 1261"/>
                <a:gd name="T7" fmla="*/ 105604316 h 303"/>
                <a:gd name="T8" fmla="*/ 2147483647 w 1261"/>
                <a:gd name="T9" fmla="*/ 81235393 h 303"/>
                <a:gd name="T10" fmla="*/ 2147483647 w 1261"/>
                <a:gd name="T11" fmla="*/ 97481349 h 303"/>
                <a:gd name="T12" fmla="*/ 2147483647 w 1261"/>
                <a:gd name="T13" fmla="*/ 1543452802 h 303"/>
                <a:gd name="T14" fmla="*/ 2147483647 w 1261"/>
                <a:gd name="T15" fmla="*/ 2147483647 h 303"/>
                <a:gd name="T16" fmla="*/ 30948200 w 1261"/>
                <a:gd name="T17" fmla="*/ 2147483647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1"/>
                <a:gd name="T28" fmla="*/ 0 h 303"/>
                <a:gd name="T29" fmla="*/ 1261 w 1261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1" h="303">
                  <a:moveTo>
                    <a:pt x="6" y="297"/>
                  </a:moveTo>
                  <a:cubicBezTo>
                    <a:pt x="6" y="297"/>
                    <a:pt x="0" y="225"/>
                    <a:pt x="18" y="174"/>
                  </a:cubicBezTo>
                  <a:cubicBezTo>
                    <a:pt x="36" y="123"/>
                    <a:pt x="105" y="45"/>
                    <a:pt x="171" y="30"/>
                  </a:cubicBezTo>
                  <a:cubicBezTo>
                    <a:pt x="237" y="15"/>
                    <a:pt x="227" y="16"/>
                    <a:pt x="352" y="13"/>
                  </a:cubicBezTo>
                  <a:cubicBezTo>
                    <a:pt x="477" y="10"/>
                    <a:pt x="804" y="10"/>
                    <a:pt x="922" y="10"/>
                  </a:cubicBezTo>
                  <a:cubicBezTo>
                    <a:pt x="1039" y="10"/>
                    <a:pt x="988" y="0"/>
                    <a:pt x="1061" y="12"/>
                  </a:cubicBezTo>
                  <a:cubicBezTo>
                    <a:pt x="1133" y="24"/>
                    <a:pt x="1206" y="83"/>
                    <a:pt x="1251" y="190"/>
                  </a:cubicBezTo>
                  <a:cubicBezTo>
                    <a:pt x="1261" y="263"/>
                    <a:pt x="1257" y="303"/>
                    <a:pt x="1257" y="303"/>
                  </a:cubicBezTo>
                  <a:lnTo>
                    <a:pt x="6" y="297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21514" name="Rectangle 8"/>
            <p:cNvSpPr>
              <a:spLocks noChangeArrowheads="1"/>
            </p:cNvSpPr>
            <p:nvPr/>
          </p:nvSpPr>
          <p:spPr bwMode="gray">
            <a:xfrm>
              <a:off x="6055234" y="2127399"/>
              <a:ext cx="21610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sz="2400">
                  <a:latin typeface="+mn-ea"/>
                  <a:ea typeface="+mn-ea"/>
                </a:rPr>
                <a:t>生产能力可以转移</a:t>
              </a:r>
              <a:endParaRPr lang="zh-CN">
                <a:latin typeface="+mn-ea"/>
                <a:ea typeface="+mn-ea"/>
              </a:endParaRPr>
            </a:p>
          </p:txBody>
        </p:sp>
        <p:sp>
          <p:nvSpPr>
            <p:cNvPr id="21515" name="Text Box 9"/>
            <p:cNvSpPr txBox="1">
              <a:spLocks noChangeArrowheads="1"/>
            </p:cNvSpPr>
            <p:nvPr/>
          </p:nvSpPr>
          <p:spPr bwMode="gray">
            <a:xfrm>
              <a:off x="5817097" y="2773041"/>
              <a:ext cx="2808312" cy="233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ts val="3500"/>
                </a:lnSpc>
              </a:pPr>
              <a:r>
                <a:rPr lang="zh-CN" altLang="en-US" sz="2200" dirty="0">
                  <a:latin typeface="+mn-ea"/>
                  <a:ea typeface="+mn-ea"/>
                </a:rPr>
                <a:t>　　</a:t>
              </a:r>
              <a:r>
                <a:rPr lang="zh-CN" sz="2200" dirty="0">
                  <a:latin typeface="+mn-ea"/>
                  <a:ea typeface="+mn-ea"/>
                </a:rPr>
                <a:t>考虑亏损产品的机会成本，对可供备选的方案进行对比分析后再决策，或转产其他产品，或将设备对外出租。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08562" y="806475"/>
            <a:ext cx="5917882" cy="822325"/>
            <a:chOff x="11113" y="950913"/>
            <a:chExt cx="5445943" cy="822325"/>
          </a:xfrm>
        </p:grpSpPr>
        <p:pic>
          <p:nvPicPr>
            <p:cNvPr id="2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240207" y="1124749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二、亏损产品停产或转产决策分析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0A9FFD03-1E00-4CD7-B58C-E3CBBD605013}"/>
              </a:ext>
            </a:extLst>
          </p:cNvPr>
          <p:cNvGrpSpPr/>
          <p:nvPr/>
        </p:nvGrpSpPr>
        <p:grpSpPr>
          <a:xfrm>
            <a:off x="191346" y="92845"/>
            <a:ext cx="3792634" cy="613803"/>
            <a:chOff x="1271464" y="2420888"/>
            <a:chExt cx="4392488" cy="613803"/>
          </a:xfrm>
        </p:grpSpPr>
        <p:sp>
          <p:nvSpPr>
            <p:cNvPr id="22" name="矩形 2">
              <a:extLst>
                <a:ext uri="{FF2B5EF4-FFF2-40B4-BE49-F238E27FC236}">
                  <a16:creationId xmlns:a16="http://schemas.microsoft.com/office/drawing/2014/main" id="{F1E2DB05-851D-4746-AC14-B05C6A573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3" name="TextBox 23">
              <a:extLst>
                <a:ext uri="{FF2B5EF4-FFF2-40B4-BE49-F238E27FC236}">
                  <a16:creationId xmlns:a16="http://schemas.microsoft.com/office/drawing/2014/main" id="{333A5E68-7268-492E-9347-1602C8A8E80A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4  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生产决策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27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2859</TotalTime>
  <Words>2185</Words>
  <Application>Microsoft Office PowerPoint</Application>
  <PresentationFormat>宽屏</PresentationFormat>
  <Paragraphs>377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2_同意提议</vt:lpstr>
      <vt:lpstr>3_同意提议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954</cp:revision>
  <dcterms:created xsi:type="dcterms:W3CDTF">2012-09-24T07:17:00Z</dcterms:created>
  <dcterms:modified xsi:type="dcterms:W3CDTF">2022-04-03T00:42:04Z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